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notesSlides/_rels/notesSlide12.xml.rels" ContentType="application/vnd.openxmlformats-package.relationships+xml"/>
  <Override PartName="/ppt/notesSlides/_rels/notesSlide6.xml.rels" ContentType="application/vnd.openxmlformats-package.relationships+xml"/>
  <Override PartName="/ppt/notesSlides/_rels/notesSlide3.xml.rels" ContentType="application/vnd.openxmlformats-package.relationships+xml"/>
  <Override PartName="/ppt/notesSlides/notesSlide3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12.xml" ContentType="application/vnd.openxmlformats-officedocument.presentationml.notesSlide+xml"/>
  <Override PartName="/ppt/_rels/presentation.xml.rels" ContentType="application/vnd.openxmlformats-package.relationships+xml"/>
  <Override PartName="/ppt/media/image29.png" ContentType="image/png"/>
  <Override PartName="/ppt/media/image27.png" ContentType="image/png"/>
  <Override PartName="/ppt/media/image26.png" ContentType="image/png"/>
  <Override PartName="/ppt/media/image23.png" ContentType="image/png"/>
  <Override PartName="/ppt/media/image21.png" ContentType="image/png"/>
  <Override PartName="/ppt/media/image22.png" ContentType="image/png"/>
  <Override PartName="/ppt/media/media19.mp4" ContentType="video/mp4"/>
  <Override PartName="/ppt/media/image25.png" ContentType="image/png"/>
  <Override PartName="/ppt/media/image20.png" ContentType="image/png"/>
  <Override PartName="/ppt/media/image16.tif" ContentType="image/tiff"/>
  <Override PartName="/ppt/media/image18.png" ContentType="image/png"/>
  <Override PartName="/ppt/media/image6.jpeg" ContentType="image/jpeg"/>
  <Override PartName="/ppt/media/image13.png" ContentType="image/png"/>
  <Override PartName="/ppt/media/image28.png" ContentType="image/png"/>
  <Override PartName="/ppt/media/image30.png" ContentType="image/png"/>
  <Override PartName="/ppt/media/image5.png" ContentType="image/png"/>
  <Override PartName="/ppt/media/image35.png" ContentType="image/png"/>
  <Override PartName="/ppt/media/image34.png" ContentType="image/png"/>
  <Override PartName="/ppt/media/image9.png" ContentType="image/png"/>
  <Override PartName="/ppt/media/image39.png" ContentType="image/png"/>
  <Override PartName="/ppt/media/image41.png" ContentType="image/png"/>
  <Override PartName="/ppt/media/image4.tif" ContentType="image/tiff"/>
  <Override PartName="/ppt/media/image33.png" ContentType="image/png"/>
  <Override PartName="/ppt/media/image10.png" ContentType="image/png"/>
  <Override PartName="/ppt/media/image36.png" ContentType="image/png"/>
  <Override PartName="/ppt/media/image40.png" ContentType="image/png"/>
  <Override PartName="/ppt/media/image3.tif" ContentType="image/tiff"/>
  <Override PartName="/ppt/media/image8.png" ContentType="image/png"/>
  <Override PartName="/ppt/media/image38.png" ContentType="image/png"/>
  <Override PartName="/ppt/media/image12.png" ContentType="image/png"/>
  <Override PartName="/ppt/media/image37.png" ContentType="image/png"/>
  <Override PartName="/ppt/media/image7.png" ContentType="image/png"/>
  <Override PartName="/ppt/media/image32.png" ContentType="image/png"/>
  <Override PartName="/ppt/media/image2.png" ContentType="image/png"/>
  <Override PartName="/ppt/media/image31.png" ContentType="image/png"/>
  <Override PartName="/ppt/media/image1.png" ContentType="image/png"/>
  <Override PartName="/ppt/media/image11.jpeg" ContentType="image/jpeg"/>
  <Override PartName="/ppt/media/image24.png" ContentType="image/png"/>
  <Override PartName="/ppt/media/image14.png" ContentType="image/png"/>
  <Override PartName="/ppt/media/image15.png" ContentType="image/png"/>
  <Override PartName="/ppt/media/image17.png" ContentType="image/pn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7.xml.rels" ContentType="application/vnd.openxmlformats-package.relationships+xml"/>
  <Override PartName="/ppt/slides/_rels/slide13.xml.rels" ContentType="application/vnd.openxmlformats-package.relationships+xml"/>
  <Override PartName="/ppt/slides/_rels/slide16.xml.rels" ContentType="application/vnd.openxmlformats-package.relationships+xml"/>
  <Override PartName="/ppt/slides/_rels/slide12.xml.rels" ContentType="application/vnd.openxmlformats-package.relationships+xml"/>
  <Override PartName="/ppt/slides/_rels/slide15.xml.rels" ContentType="application/vnd.openxmlformats-package.relationships+xml"/>
  <Override PartName="/ppt/slides/_rels/slide9.xml.rels" ContentType="application/vnd.openxmlformats-package.relationships+xml"/>
  <Override PartName="/ppt/slides/_rels/slide14.xml.rels" ContentType="application/vnd.openxmlformats-package.relationships+xml"/>
  <Override PartName="/ppt/slides/_rels/slide11.xml.rels" ContentType="application/vnd.openxmlformats-package.relationships+xml"/>
  <Override PartName="/ppt/slides/_rels/slide1.xml.rels" ContentType="application/vnd.openxmlformats-package.relationships+xml"/>
  <Override PartName="/ppt/slides/_rels/slide4.xml.rels" ContentType="application/vnd.openxmlformats-package.relationships+xml"/>
  <Override PartName="/ppt/slides/_rels/slide2.xml.rels" ContentType="application/vnd.openxmlformats-package.relationships+xml"/>
  <Override PartName="/ppt/slides/_rels/slide5.xml.rels" ContentType="application/vnd.openxmlformats-package.relationships+xml"/>
  <Override PartName="/ppt/slides/_rels/slide3.xml.rels" ContentType="application/vnd.openxmlformats-package.relationships+xml"/>
  <Override PartName="/ppt/slides/_rels/slide6.xml.rels" ContentType="application/vnd.openxmlformats-package.relationships+xml"/>
  <Override PartName="/ppt/slides/slide16.xml" ContentType="application/vnd.openxmlformats-officedocument.presentationml.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  <Override PartName="/ppt/slides/slide8.xml" ContentType="application/vnd.openxmlformats-officedocument.presentationml.slide+xml"/>
  <Override PartName="/ppt/slides/slide11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notesMasterIdLst>
    <p:notesMasterId r:id="rId3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</p:sldIdLst>
  <p:sldSz cx="12192000" cy="68580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fr-FR" sz="1800" spc="-1" strike="noStrike">
                <a:solidFill>
                  <a:srgbClr val="000000"/>
                </a:solidFill>
                <a:latin typeface="Calibri"/>
              </a:rPr>
              <a:t>Click to move the slide</a:t>
            </a:r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US" sz="1400" spc="-1" strike="noStrike">
                <a:latin typeface="Times New Roman"/>
              </a:rPr>
              <a:t>&lt;header&gt;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5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6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7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 algn="r"/>
            <a:fld id="{FA912403-67A3-45BC-A660-D7C180D246C6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20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205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BD809283-5EF1-4C09-A5EE-32F1E2CAB39B}" type="slidenum">
              <a:rPr b="0" lang="en-BE" sz="1200" spc="-1" strike="noStrike">
                <a:latin typeface="Times New Roman"/>
              </a:rPr>
              <a:t>15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19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p>
            <a:pPr marL="216000" indent="-216000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In mouse </a:t>
            </a: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lung, the </a:t>
            </a: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well-</a:t>
            </a: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known </a:t>
            </a: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alveolar </a:t>
            </a: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macroph</a:t>
            </a: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ages </a:t>
            </a: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(AM) </a:t>
            </a: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differenti</a:t>
            </a: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ate from </a:t>
            </a: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fetal </a:t>
            </a: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monocyt</a:t>
            </a: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es, are </a:t>
            </a: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maintain</a:t>
            </a: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ed by </a:t>
            </a: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self-</a:t>
            </a: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renewal </a:t>
            </a: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and are </a:t>
            </a: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specializ</a:t>
            </a: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ed in </a:t>
            </a: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removal </a:t>
            </a: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and </a:t>
            </a: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recycling </a:t>
            </a: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of </a:t>
            </a: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surfactan</a:t>
            </a: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t </a:t>
            </a: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molecule</a:t>
            </a: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s. </a:t>
            </a: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Besides </a:t>
            </a: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AM, the </a:t>
            </a: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interstitia</a:t>
            </a: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l </a:t>
            </a: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macroph</a:t>
            </a: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ages </a:t>
            </a: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(IM), </a:t>
            </a: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have </a:t>
            </a: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been </a:t>
            </a: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shown to </a:t>
            </a: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contribut</a:t>
            </a: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e to lung </a:t>
            </a: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immune </a:t>
            </a: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homeost</a:t>
            </a: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asis by </a:t>
            </a: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producin</a:t>
            </a: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g the </a:t>
            </a: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immunos</a:t>
            </a: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uppressiv</a:t>
            </a: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e </a:t>
            </a: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cytokine </a:t>
            </a: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IL-10 and </a:t>
            </a: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preventin</a:t>
            </a: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g the </a:t>
            </a: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develop</a:t>
            </a: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ment of </a:t>
            </a: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aberrant </a:t>
            </a: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type 2 </a:t>
            </a: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allergic </a:t>
            </a: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response</a:t>
            </a: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s. In </a:t>
            </a: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addition, </a:t>
            </a: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they may </a:t>
            </a: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contribut</a:t>
            </a: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e to </a:t>
            </a: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reducing </a:t>
            </a: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the risk </a:t>
            </a: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of </a:t>
            </a: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asthma </a:t>
            </a: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in a </a:t>
            </a: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microbe-</a:t>
            </a: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rich </a:t>
            </a: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environm</a:t>
            </a: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ent. </a:t>
            </a: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Indeed, </a:t>
            </a: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we have </a:t>
            </a: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reported </a:t>
            </a: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that </a:t>
            </a: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exposure </a:t>
            </a: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to </a:t>
            </a: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bacterial </a:t>
            </a: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CpG </a:t>
            </a: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expands </a:t>
            </a: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tolerogen</a:t>
            </a: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ic IM </a:t>
            </a: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from </a:t>
            </a: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monocyt</a:t>
            </a: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e </a:t>
            </a: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precurso</a:t>
            </a: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rs, </a:t>
            </a: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thereby </a:t>
            </a: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conferrin</a:t>
            </a: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g robust </a:t>
            </a: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protectio</a:t>
            </a: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n against </a:t>
            </a: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allergic </a:t>
            </a: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asthma. </a:t>
            </a:r>
            <a:endParaRPr b="0" lang="en-US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(IL-10-</a:t>
            </a: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producin</a:t>
            </a: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g IM </a:t>
            </a: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have also </a:t>
            </a: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been </a:t>
            </a: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describe</a:t>
            </a: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d in </a:t>
            </a: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humans, </a:t>
            </a: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and </a:t>
            </a: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clinical </a:t>
            </a: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evidence </a:t>
            </a: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suggests </a:t>
            </a: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that they </a:t>
            </a: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may be </a:t>
            </a: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functiona</a:t>
            </a: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lly </a:t>
            </a: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impaired </a:t>
            </a: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in </a:t>
            </a: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asthmati</a:t>
            </a: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c </a:t>
            </a: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patients.)</a:t>
            </a:r>
            <a:endParaRPr b="0" lang="en-US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b="0" lang="en-US" sz="1200" spc="-1" strike="noStrike">
              <a:latin typeface="Arial"/>
            </a:endParaRPr>
          </a:p>
        </p:txBody>
      </p:sp>
      <p:sp>
        <p:nvSpPr>
          <p:cNvPr id="199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AEADFF57-1C88-4715-888D-704C823F0C4F}" type="slidenum">
              <a:rPr b="0" lang="en-BE" sz="1200" spc="-1" strike="noStrike">
                <a:latin typeface="Times New Roman"/>
              </a:rPr>
              <a:t>15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20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202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F6AA6F61-F221-4684-A9EF-440F0DC649F9}" type="slidenum">
              <a:rPr b="0" lang="en-BE" sz="1200" spc="-1" strike="noStrike">
                <a:latin typeface="Times New Roman"/>
              </a:rPr>
              <a:t>15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427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427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427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427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427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4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427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427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427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427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427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427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1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427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427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427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427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427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427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427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427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427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427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427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427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427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dt"/>
          </p:nvPr>
        </p:nvSpPr>
        <p:spPr>
          <a:xfrm>
            <a:off x="609480" y="6356520"/>
            <a:ext cx="2844360" cy="36468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fld id="{97F1B7A9-A965-4790-B0F6-B547DA26C78E}" type="datetime">
              <a:rPr b="0" lang="en-BE" sz="1600" spc="-1" strike="noStrike">
                <a:solidFill>
                  <a:srgbClr val="8b8b8b"/>
                </a:solidFill>
                <a:latin typeface="Calibri"/>
              </a:rPr>
              <a:t>11/8/21</a:t>
            </a:fld>
            <a:endParaRPr b="0" lang="en-US" sz="1600" spc="-1" strike="noStrike">
              <a:latin typeface="Times New Roman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ftr"/>
          </p:nvPr>
        </p:nvSpPr>
        <p:spPr>
          <a:xfrm>
            <a:off x="4165560" y="6356520"/>
            <a:ext cx="3860280" cy="364680"/>
          </a:xfrm>
          <a:prstGeom prst="rect">
            <a:avLst/>
          </a:prstGeom>
        </p:spPr>
        <p:txBody>
          <a:bodyPr anchor="ctr"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sldNum"/>
          </p:nvPr>
        </p:nvSpPr>
        <p:spPr>
          <a:xfrm>
            <a:off x="8737560" y="6356520"/>
            <a:ext cx="2844360" cy="364680"/>
          </a:xfrm>
          <a:prstGeom prst="rect">
            <a:avLst/>
          </a:prstGeom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69F6FD0B-127D-4904-BA17-30EFAAF7F695}" type="slidenum">
              <a:rPr b="0" lang="en-BE" sz="16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US" sz="1600" spc="-1" strike="noStrike">
              <a:latin typeface="Times New Roman"/>
            </a:endParaRPr>
          </a:p>
        </p:txBody>
      </p:sp>
      <p:pic>
        <p:nvPicPr>
          <p:cNvPr id="3" name="Image 7" descr="GIGA__logo_U.png"/>
          <p:cNvPicPr/>
          <p:nvPr/>
        </p:nvPicPr>
        <p:blipFill>
          <a:blip r:embed="rId2"/>
          <a:stretch/>
        </p:blipFill>
        <p:spPr>
          <a:xfrm>
            <a:off x="11262600" y="261360"/>
            <a:ext cx="349200" cy="403200"/>
          </a:xfrm>
          <a:prstGeom prst="rect">
            <a:avLst/>
          </a:prstGeom>
          <a:ln>
            <a:noFill/>
          </a:ln>
        </p:spPr>
      </p:pic>
      <p:sp>
        <p:nvSpPr>
          <p:cNvPr id="4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fr-FR" sz="1800" spc="-1" strike="noStrike">
                <a:solidFill>
                  <a:srgbClr val="000000"/>
                </a:solidFill>
                <a:latin typeface="Calibri"/>
              </a:rPr>
              <a:t>Click to edit the title text format</a:t>
            </a:r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427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fr-FR" sz="427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32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fr-FR" sz="32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67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fr-FR" sz="267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67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fr-FR" sz="267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fr-FR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fr-FR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fr-FR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28.png"/><Relationship Id="rId7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image" Target="../media/image30.png"/><Relationship Id="rId3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image" Target="../media/image32.png"/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6" Type="http://schemas.openxmlformats.org/officeDocument/2006/relationships/image" Target="../media/image36.png"/><Relationship Id="rId7" Type="http://schemas.openxmlformats.org/officeDocument/2006/relationships/image" Target="../media/image37.png"/><Relationship Id="rId8" Type="http://schemas.openxmlformats.org/officeDocument/2006/relationships/slideLayout" Target="../slideLayouts/slideLayout1.xml"/><Relationship Id="rId9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tif"/><Relationship Id="rId3" Type="http://schemas.openxmlformats.org/officeDocument/2006/relationships/image" Target="../media/image4.tif"/><Relationship Id="rId4" Type="http://schemas.openxmlformats.org/officeDocument/2006/relationships/image" Target="../media/image5.png"/><Relationship Id="rId5" Type="http://schemas.openxmlformats.org/officeDocument/2006/relationships/slideLayout" Target="../slideLayouts/slideLayout6.xml"/><Relationship Id="rId6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6.jpeg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jpeg"/><Relationship Id="rId7" Type="http://schemas.openxmlformats.org/officeDocument/2006/relationships/image" Target="../media/image12.png"/><Relationship Id="rId8" Type="http://schemas.openxmlformats.org/officeDocument/2006/relationships/image" Target="../media/image13.png"/><Relationship Id="rId9" Type="http://schemas.openxmlformats.org/officeDocument/2006/relationships/image" Target="../media/image14.png"/><Relationship Id="rId10" Type="http://schemas.openxmlformats.org/officeDocument/2006/relationships/image" Target="../media/image15.png"/><Relationship Id="rId11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6.tif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video" Target="../media/media19.mp4"/><Relationship Id="rId2" Type="http://schemas.microsoft.com/office/2007/relationships/media" Target="../media/media19.mp4"/><Relationship Id="rId3" Type="http://schemas.openxmlformats.org/officeDocument/2006/relationships/image" Target="../media/image20.png"/><Relationship Id="rId4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image" Target="../media/image22.png"/><Relationship Id="rId3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Shape 1"/>
          <p:cNvSpPr txBox="1"/>
          <p:nvPr/>
        </p:nvSpPr>
        <p:spPr>
          <a:xfrm>
            <a:off x="609480" y="1645920"/>
            <a:ext cx="10972440" cy="19209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3200" spc="-1" strike="noStrike">
                <a:latin typeface="Arial"/>
              </a:rPr>
              <a:t>ScRNAseq analysis of lung interstitial macrophages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49" name="TextShape 2"/>
          <p:cNvSpPr txBox="1"/>
          <p:nvPr/>
        </p:nvSpPr>
        <p:spPr>
          <a:xfrm>
            <a:off x="3931920" y="4389120"/>
            <a:ext cx="4023360" cy="8582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0" lang="en-US" sz="1800" spc="-1" strike="noStrike">
                <a:latin typeface="Arial"/>
              </a:rPr>
              <a:t>20211108</a:t>
            </a:r>
            <a:endParaRPr b="0" lang="en-US" sz="1800" spc="-1" strike="noStrike">
              <a:latin typeface="Arial"/>
            </a:endParaRPr>
          </a:p>
          <a:p>
            <a:pPr algn="ctr"/>
            <a:endParaRPr b="0" lang="en-US" sz="1800" spc="-1" strike="noStrike">
              <a:latin typeface="Arial"/>
            </a:endParaRPr>
          </a:p>
          <a:p>
            <a:pPr algn="ctr"/>
            <a:r>
              <a:rPr b="0" lang="en-US" sz="1800" spc="-1" strike="noStrike">
                <a:latin typeface="Arial"/>
              </a:rPr>
              <a:t>BAI Qiang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" descr=""/>
          <p:cNvPicPr/>
          <p:nvPr/>
        </p:nvPicPr>
        <p:blipFill>
          <a:blip r:embed="rId1"/>
          <a:stretch/>
        </p:blipFill>
        <p:spPr>
          <a:xfrm>
            <a:off x="6400800" y="1371960"/>
            <a:ext cx="4800240" cy="3840120"/>
          </a:xfrm>
          <a:prstGeom prst="rect">
            <a:avLst/>
          </a:prstGeom>
          <a:ln>
            <a:noFill/>
          </a:ln>
        </p:spPr>
      </p:pic>
      <p:pic>
        <p:nvPicPr>
          <p:cNvPr id="121" name="Picture 11" descr=""/>
          <p:cNvPicPr/>
          <p:nvPr/>
        </p:nvPicPr>
        <p:blipFill>
          <a:blip r:embed="rId2"/>
          <a:srcRect l="10161" t="23327" r="23729" b="6677"/>
          <a:stretch/>
        </p:blipFill>
        <p:spPr>
          <a:xfrm>
            <a:off x="1017720" y="597960"/>
            <a:ext cx="1782360" cy="1919520"/>
          </a:xfrm>
          <a:prstGeom prst="rect">
            <a:avLst/>
          </a:prstGeom>
          <a:ln>
            <a:noFill/>
          </a:ln>
        </p:spPr>
      </p:pic>
      <p:pic>
        <p:nvPicPr>
          <p:cNvPr id="122" name="Picture 12" descr=""/>
          <p:cNvPicPr/>
          <p:nvPr/>
        </p:nvPicPr>
        <p:blipFill>
          <a:blip r:embed="rId3"/>
          <a:srcRect l="11858" t="23327" r="23729" b="6677"/>
          <a:stretch/>
        </p:blipFill>
        <p:spPr>
          <a:xfrm>
            <a:off x="1040760" y="2461320"/>
            <a:ext cx="1736640" cy="1919520"/>
          </a:xfrm>
          <a:prstGeom prst="rect">
            <a:avLst/>
          </a:prstGeom>
          <a:ln>
            <a:noFill/>
          </a:ln>
        </p:spPr>
      </p:pic>
      <p:pic>
        <p:nvPicPr>
          <p:cNvPr id="123" name="Picture 13" descr=""/>
          <p:cNvPicPr/>
          <p:nvPr/>
        </p:nvPicPr>
        <p:blipFill>
          <a:blip r:embed="rId4"/>
          <a:srcRect l="10161" t="23321" r="22039" b="6677"/>
          <a:stretch/>
        </p:blipFill>
        <p:spPr>
          <a:xfrm>
            <a:off x="995040" y="4325040"/>
            <a:ext cx="1828080" cy="1919520"/>
          </a:xfrm>
          <a:prstGeom prst="rect">
            <a:avLst/>
          </a:prstGeom>
          <a:ln>
            <a:noFill/>
          </a:ln>
        </p:spPr>
      </p:pic>
      <p:pic>
        <p:nvPicPr>
          <p:cNvPr id="124" name="Picture 14_0" descr=""/>
          <p:cNvPicPr/>
          <p:nvPr/>
        </p:nvPicPr>
        <p:blipFill>
          <a:blip r:embed="rId5"/>
          <a:srcRect l="11858" t="23327" r="23729" b="6677"/>
          <a:stretch/>
        </p:blipFill>
        <p:spPr>
          <a:xfrm>
            <a:off x="2992680" y="2473560"/>
            <a:ext cx="1736640" cy="1919520"/>
          </a:xfrm>
          <a:prstGeom prst="rect">
            <a:avLst/>
          </a:prstGeom>
          <a:ln>
            <a:noFill/>
          </a:ln>
        </p:spPr>
      </p:pic>
      <p:pic>
        <p:nvPicPr>
          <p:cNvPr id="125" name="Picture 15" descr=""/>
          <p:cNvPicPr/>
          <p:nvPr/>
        </p:nvPicPr>
        <p:blipFill>
          <a:blip r:embed="rId6"/>
          <a:srcRect l="10161" t="23321" r="22039" b="6677"/>
          <a:stretch/>
        </p:blipFill>
        <p:spPr>
          <a:xfrm>
            <a:off x="2926800" y="4361400"/>
            <a:ext cx="1828080" cy="1919520"/>
          </a:xfrm>
          <a:prstGeom prst="rect">
            <a:avLst/>
          </a:prstGeom>
          <a:ln>
            <a:noFill/>
          </a:ln>
        </p:spPr>
      </p:pic>
      <p:sp>
        <p:nvSpPr>
          <p:cNvPr id="126" name="CustomShape 1"/>
          <p:cNvSpPr/>
          <p:nvPr/>
        </p:nvSpPr>
        <p:spPr>
          <a:xfrm>
            <a:off x="1278360" y="365760"/>
            <a:ext cx="16365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BE" sz="1800" spc="-1" strike="noStrike">
                <a:solidFill>
                  <a:srgbClr val="000000"/>
                </a:solidFill>
                <a:latin typeface="Calibri"/>
              </a:rPr>
              <a:t>No </a:t>
            </a:r>
            <a:r>
              <a:rPr b="0" lang="en-BE" sz="1800" spc="-1" strike="noStrike">
                <a:solidFill>
                  <a:srgbClr val="000000"/>
                </a:solidFill>
                <a:latin typeface="Calibri"/>
              </a:rPr>
              <a:t>depleti</a:t>
            </a:r>
            <a:r>
              <a:rPr b="0" lang="en-BE" sz="1800" spc="-1" strike="noStrike">
                <a:solidFill>
                  <a:srgbClr val="000000"/>
                </a:solidFill>
                <a:latin typeface="Calibri"/>
              </a:rPr>
              <a:t>on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7" name="CustomShape 2"/>
          <p:cNvSpPr/>
          <p:nvPr/>
        </p:nvSpPr>
        <p:spPr>
          <a:xfrm>
            <a:off x="1603080" y="2414160"/>
            <a:ext cx="9918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BE" sz="1800" spc="-1" strike="noStrike">
                <a:solidFill>
                  <a:srgbClr val="000000"/>
                </a:solidFill>
                <a:latin typeface="Calibri"/>
              </a:rPr>
              <a:t>DT-12h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8" name="CustomShape 3"/>
          <p:cNvSpPr/>
          <p:nvPr/>
        </p:nvSpPr>
        <p:spPr>
          <a:xfrm>
            <a:off x="1631520" y="4299840"/>
            <a:ext cx="9918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BE" sz="1800" spc="-1" strike="noStrike">
                <a:solidFill>
                  <a:srgbClr val="000000"/>
                </a:solidFill>
                <a:latin typeface="Calibri"/>
              </a:rPr>
              <a:t>DT-24h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9" name="CustomShape 4"/>
          <p:cNvSpPr/>
          <p:nvPr/>
        </p:nvSpPr>
        <p:spPr>
          <a:xfrm>
            <a:off x="3574800" y="2414160"/>
            <a:ext cx="9918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BE" sz="1800" spc="-1" strike="noStrike">
                <a:solidFill>
                  <a:srgbClr val="000000"/>
                </a:solidFill>
                <a:latin typeface="Calibri"/>
              </a:rPr>
              <a:t>DT-48h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30" name="CustomShape 5"/>
          <p:cNvSpPr/>
          <p:nvPr/>
        </p:nvSpPr>
        <p:spPr>
          <a:xfrm>
            <a:off x="3560400" y="4328640"/>
            <a:ext cx="9918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BE" sz="1800" spc="-1" strike="noStrike">
                <a:solidFill>
                  <a:srgbClr val="000000"/>
                </a:solidFill>
                <a:latin typeface="Calibri"/>
              </a:rPr>
              <a:t>D</a:t>
            </a:r>
            <a:r>
              <a:rPr b="0" lang="en-BE" sz="1800" spc="-1" strike="noStrike">
                <a:solidFill>
                  <a:srgbClr val="000000"/>
                </a:solidFill>
                <a:latin typeface="Calibri"/>
              </a:rPr>
              <a:t>T</a:t>
            </a:r>
            <a:r>
              <a:rPr b="0" lang="en-BE" sz="1800" spc="-1" strike="noStrike">
                <a:solidFill>
                  <a:srgbClr val="000000"/>
                </a:solidFill>
                <a:latin typeface="Calibri"/>
              </a:rPr>
              <a:t>-</a:t>
            </a:r>
            <a:r>
              <a:rPr b="0" lang="en-BE" sz="1800" spc="-1" strike="noStrike">
                <a:solidFill>
                  <a:srgbClr val="000000"/>
                </a:solidFill>
                <a:latin typeface="Calibri"/>
              </a:rPr>
              <a:t>9</a:t>
            </a:r>
            <a:r>
              <a:rPr b="0" lang="en-BE" sz="1800" spc="-1" strike="noStrike">
                <a:solidFill>
                  <a:srgbClr val="000000"/>
                </a:solidFill>
                <a:latin typeface="Calibri"/>
              </a:rPr>
              <a:t>6</a:t>
            </a:r>
            <a:r>
              <a:rPr b="0" lang="en-BE" sz="1800" spc="-1" strike="noStrike">
                <a:solidFill>
                  <a:srgbClr val="000000"/>
                </a:solidFill>
                <a:latin typeface="Calibri"/>
              </a:rPr>
              <a:t>h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31" name="CustomShape 6"/>
          <p:cNvSpPr/>
          <p:nvPr/>
        </p:nvSpPr>
        <p:spPr>
          <a:xfrm>
            <a:off x="4766400" y="275400"/>
            <a:ext cx="20768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Cell composition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" descr=""/>
          <p:cNvPicPr/>
          <p:nvPr/>
        </p:nvPicPr>
        <p:blipFill>
          <a:blip r:embed="rId1"/>
          <a:stretch/>
        </p:blipFill>
        <p:spPr>
          <a:xfrm>
            <a:off x="1463040" y="470880"/>
            <a:ext cx="8442720" cy="2638080"/>
          </a:xfrm>
          <a:prstGeom prst="rect">
            <a:avLst/>
          </a:prstGeom>
          <a:ln>
            <a:noFill/>
          </a:ln>
        </p:spPr>
      </p:pic>
      <p:pic>
        <p:nvPicPr>
          <p:cNvPr id="133" name="" descr=""/>
          <p:cNvPicPr/>
          <p:nvPr/>
        </p:nvPicPr>
        <p:blipFill>
          <a:blip r:embed="rId2"/>
          <a:stretch/>
        </p:blipFill>
        <p:spPr>
          <a:xfrm>
            <a:off x="3047760" y="3200400"/>
            <a:ext cx="5121000" cy="3657600"/>
          </a:xfrm>
          <a:prstGeom prst="rect">
            <a:avLst/>
          </a:prstGeom>
          <a:ln>
            <a:noFill/>
          </a:ln>
        </p:spPr>
      </p:pic>
      <p:sp>
        <p:nvSpPr>
          <p:cNvPr id="134" name="CustomShape 1"/>
          <p:cNvSpPr/>
          <p:nvPr/>
        </p:nvSpPr>
        <p:spPr>
          <a:xfrm>
            <a:off x="5093280" y="106200"/>
            <a:ext cx="12708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Cell cycle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CustomShape 1"/>
          <p:cNvSpPr/>
          <p:nvPr/>
        </p:nvSpPr>
        <p:spPr>
          <a:xfrm>
            <a:off x="1432440" y="318600"/>
            <a:ext cx="74613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BE" sz="1800" spc="-1" strike="noStrike">
                <a:solidFill>
                  <a:srgbClr val="000000"/>
                </a:solidFill>
                <a:latin typeface="Calibri"/>
              </a:rPr>
              <a:t>Predict cell fate by single-cell RNA velocity et Monocle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36" name="Picture 6" descr=""/>
          <p:cNvPicPr/>
          <p:nvPr/>
        </p:nvPicPr>
        <p:blipFill>
          <a:blip r:embed="rId1"/>
          <a:stretch/>
        </p:blipFill>
        <p:spPr>
          <a:xfrm>
            <a:off x="1814040" y="955440"/>
            <a:ext cx="1828440" cy="1828440"/>
          </a:xfrm>
          <a:prstGeom prst="rect">
            <a:avLst/>
          </a:prstGeom>
          <a:ln>
            <a:noFill/>
          </a:ln>
        </p:spPr>
      </p:pic>
      <p:pic>
        <p:nvPicPr>
          <p:cNvPr id="137" name="Picture 7" descr=""/>
          <p:cNvPicPr/>
          <p:nvPr/>
        </p:nvPicPr>
        <p:blipFill>
          <a:blip r:embed="rId2"/>
          <a:stretch/>
        </p:blipFill>
        <p:spPr>
          <a:xfrm>
            <a:off x="1825560" y="2742480"/>
            <a:ext cx="1828440" cy="1828440"/>
          </a:xfrm>
          <a:prstGeom prst="rect">
            <a:avLst/>
          </a:prstGeom>
          <a:ln>
            <a:noFill/>
          </a:ln>
        </p:spPr>
      </p:pic>
      <p:pic>
        <p:nvPicPr>
          <p:cNvPr id="138" name="Picture 8" descr=""/>
          <p:cNvPicPr/>
          <p:nvPr/>
        </p:nvPicPr>
        <p:blipFill>
          <a:blip r:embed="rId3"/>
          <a:stretch/>
        </p:blipFill>
        <p:spPr>
          <a:xfrm>
            <a:off x="3562920" y="2742480"/>
            <a:ext cx="1828440" cy="1828440"/>
          </a:xfrm>
          <a:prstGeom prst="rect">
            <a:avLst/>
          </a:prstGeom>
          <a:ln>
            <a:noFill/>
          </a:ln>
        </p:spPr>
      </p:pic>
      <p:pic>
        <p:nvPicPr>
          <p:cNvPr id="139" name="Picture 9" descr=""/>
          <p:cNvPicPr/>
          <p:nvPr/>
        </p:nvPicPr>
        <p:blipFill>
          <a:blip r:embed="rId4"/>
          <a:stretch/>
        </p:blipFill>
        <p:spPr>
          <a:xfrm>
            <a:off x="1861200" y="4543560"/>
            <a:ext cx="1828440" cy="1828440"/>
          </a:xfrm>
          <a:prstGeom prst="rect">
            <a:avLst/>
          </a:prstGeom>
          <a:ln>
            <a:noFill/>
          </a:ln>
        </p:spPr>
      </p:pic>
      <p:pic>
        <p:nvPicPr>
          <p:cNvPr id="140" name="Picture 10" descr=""/>
          <p:cNvPicPr/>
          <p:nvPr/>
        </p:nvPicPr>
        <p:blipFill>
          <a:blip r:embed="rId5"/>
          <a:stretch/>
        </p:blipFill>
        <p:spPr>
          <a:xfrm>
            <a:off x="3615120" y="4543560"/>
            <a:ext cx="1828440" cy="1828440"/>
          </a:xfrm>
          <a:prstGeom prst="rect">
            <a:avLst/>
          </a:prstGeom>
          <a:ln>
            <a:noFill/>
          </a:ln>
        </p:spPr>
      </p:pic>
      <p:sp>
        <p:nvSpPr>
          <p:cNvPr id="141" name="CustomShape 2"/>
          <p:cNvSpPr/>
          <p:nvPr/>
        </p:nvSpPr>
        <p:spPr>
          <a:xfrm>
            <a:off x="2079720" y="811440"/>
            <a:ext cx="1562760" cy="34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No Treatment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42" name="CustomShape 3"/>
          <p:cNvSpPr/>
          <p:nvPr/>
        </p:nvSpPr>
        <p:spPr>
          <a:xfrm>
            <a:off x="2282760" y="2598480"/>
            <a:ext cx="928800" cy="34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12h DT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43" name="CustomShape 4"/>
          <p:cNvSpPr/>
          <p:nvPr/>
        </p:nvSpPr>
        <p:spPr>
          <a:xfrm>
            <a:off x="4005360" y="2598480"/>
            <a:ext cx="928800" cy="34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24h DT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44" name="CustomShape 5"/>
          <p:cNvSpPr/>
          <p:nvPr/>
        </p:nvSpPr>
        <p:spPr>
          <a:xfrm>
            <a:off x="2303640" y="4399200"/>
            <a:ext cx="928800" cy="34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48h DT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45" name="CustomShape 6"/>
          <p:cNvSpPr/>
          <p:nvPr/>
        </p:nvSpPr>
        <p:spPr>
          <a:xfrm>
            <a:off x="4041000" y="4399200"/>
            <a:ext cx="928800" cy="34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96h DT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146" name="Picture 3" descr=""/>
          <p:cNvPicPr/>
          <p:nvPr/>
        </p:nvPicPr>
        <p:blipFill>
          <a:blip r:embed="rId6"/>
          <a:stretch/>
        </p:blipFill>
        <p:spPr>
          <a:xfrm>
            <a:off x="6830280" y="65880"/>
            <a:ext cx="3800880" cy="3784320"/>
          </a:xfrm>
          <a:prstGeom prst="rect">
            <a:avLst/>
          </a:prstGeom>
          <a:ln>
            <a:noFill/>
          </a:ln>
        </p:spPr>
      </p:pic>
      <p:pic>
        <p:nvPicPr>
          <p:cNvPr id="147" name="Picture 16" descr=""/>
          <p:cNvPicPr/>
          <p:nvPr/>
        </p:nvPicPr>
        <p:blipFill>
          <a:blip r:embed="rId7"/>
          <a:stretch/>
        </p:blipFill>
        <p:spPr>
          <a:xfrm>
            <a:off x="6288480" y="3820680"/>
            <a:ext cx="4343400" cy="2682000"/>
          </a:xfrm>
          <a:prstGeom prst="rect">
            <a:avLst/>
          </a:prstGeom>
          <a:ln>
            <a:noFill/>
          </a:ln>
        </p:spPr>
      </p:pic>
      <p:sp>
        <p:nvSpPr>
          <p:cNvPr id="148" name="CustomShape 7"/>
          <p:cNvSpPr/>
          <p:nvPr/>
        </p:nvSpPr>
        <p:spPr>
          <a:xfrm>
            <a:off x="308520" y="6288840"/>
            <a:ext cx="5086440" cy="415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anchor="ctr">
            <a:normAutofit fontScale="46000"/>
          </a:bodyPr>
          <a:p>
            <a:pPr>
              <a:lnSpc>
                <a:spcPct val="100000"/>
              </a:lnSpc>
            </a:pPr>
            <a:r>
              <a:rPr b="0" lang="en-BE" sz="1800" spc="-1" strike="noStrike">
                <a:solidFill>
                  <a:srgbClr val="000000"/>
                </a:solidFill>
                <a:latin typeface="Calibri"/>
              </a:rPr>
              <a:t>RNAvelocity analysis (</a:t>
            </a:r>
            <a:r>
              <a:rPr b="0" lang="en-GB" sz="1800" spc="-1" strike="noStrike">
                <a:solidFill>
                  <a:srgbClr val="000000"/>
                </a:solidFill>
                <a:latin typeface="Calibri"/>
              </a:rPr>
              <a:t>la Manno et al. 2018. </a:t>
            </a:r>
            <a:r>
              <a:rPr b="0" i="1" lang="en-GB" sz="1800" spc="-1" strike="noStrike">
                <a:solidFill>
                  <a:srgbClr val="000000"/>
                </a:solidFill>
                <a:latin typeface="Calibri"/>
              </a:rPr>
              <a:t>Nature</a:t>
            </a:r>
            <a:r>
              <a:rPr b="0" lang="en-GB" sz="1800" spc="-1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BE" sz="1800" spc="-1" strike="noStrike">
                <a:solidFill>
                  <a:srgbClr val="000000"/>
                </a:solidFill>
                <a:latin typeface="Calibri"/>
              </a:rPr>
              <a:t>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9" name="CustomShape 8"/>
          <p:cNvSpPr/>
          <p:nvPr/>
        </p:nvSpPr>
        <p:spPr>
          <a:xfrm>
            <a:off x="6766560" y="6303240"/>
            <a:ext cx="5086440" cy="415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anchor="ctr">
            <a:normAutofit/>
          </a:bodyPr>
          <a:p>
            <a:pPr>
              <a:lnSpc>
                <a:spcPct val="100000"/>
              </a:lnSpc>
            </a:pPr>
            <a:r>
              <a:rPr b="0" lang="en-BE" sz="1800" spc="-1" strike="noStrike">
                <a:solidFill>
                  <a:srgbClr val="000000"/>
                </a:solidFill>
                <a:latin typeface="Calibri"/>
              </a:rPr>
              <a:t>Monocle (</a:t>
            </a:r>
            <a:r>
              <a:rPr b="0" lang="en-GB" sz="1800" spc="-1" strike="noStrike">
                <a:solidFill>
                  <a:srgbClr val="000000"/>
                </a:solidFill>
                <a:latin typeface="Calibri"/>
              </a:rPr>
              <a:t>Qiu et al. 2014. </a:t>
            </a:r>
            <a:r>
              <a:rPr b="0" i="1" lang="en-GB" sz="1800" spc="-1" strike="noStrike">
                <a:solidFill>
                  <a:srgbClr val="000000"/>
                </a:solidFill>
                <a:latin typeface="Calibri"/>
              </a:rPr>
              <a:t>Nat Methods</a:t>
            </a:r>
            <a:r>
              <a:rPr b="0" lang="en-GB" sz="1800" spc="-1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BE" sz="1800" spc="-1" strike="noStrike">
                <a:solidFill>
                  <a:srgbClr val="000000"/>
                </a:solidFill>
                <a:latin typeface="Calibri"/>
              </a:rPr>
              <a:t>)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CustomShape 1"/>
          <p:cNvSpPr/>
          <p:nvPr/>
        </p:nvSpPr>
        <p:spPr>
          <a:xfrm>
            <a:off x="2137320" y="208800"/>
            <a:ext cx="791712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Identification of TF programs that drive monocyte-IM differentiation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51" name="Picture 17" descr=""/>
          <p:cNvPicPr/>
          <p:nvPr/>
        </p:nvPicPr>
        <p:blipFill>
          <a:blip r:embed="rId1"/>
          <a:stretch/>
        </p:blipFill>
        <p:spPr>
          <a:xfrm>
            <a:off x="3200040" y="1530360"/>
            <a:ext cx="6401160" cy="4825440"/>
          </a:xfrm>
          <a:prstGeom prst="rect">
            <a:avLst/>
          </a:prstGeom>
          <a:ln>
            <a:noFill/>
          </a:ln>
        </p:spPr>
      </p:pic>
      <p:sp>
        <p:nvSpPr>
          <p:cNvPr id="152" name="CustomShape 2"/>
          <p:cNvSpPr/>
          <p:nvPr/>
        </p:nvSpPr>
        <p:spPr>
          <a:xfrm>
            <a:off x="3362040" y="6376680"/>
            <a:ext cx="1488960" cy="36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anchor="ctr">
            <a:normAutofit/>
          </a:bodyPr>
          <a:p>
            <a:pPr algn="ctr">
              <a:lnSpc>
                <a:spcPct val="100000"/>
              </a:lnSpc>
            </a:pPr>
            <a:r>
              <a:rPr b="0" lang="en-BE" sz="1800" spc="-1" strike="noStrike">
                <a:solidFill>
                  <a:srgbClr val="000000"/>
                </a:solidFill>
                <a:latin typeface="Calibri"/>
              </a:rPr>
              <a:t>Monocytes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3" name="CustomShape 3"/>
          <p:cNvSpPr/>
          <p:nvPr/>
        </p:nvSpPr>
        <p:spPr>
          <a:xfrm>
            <a:off x="8343720" y="6333840"/>
            <a:ext cx="879480" cy="36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anchor="ctr">
            <a:normAutofit/>
          </a:bodyPr>
          <a:p>
            <a:pPr algn="ctr">
              <a:lnSpc>
                <a:spcPct val="100000"/>
              </a:lnSpc>
            </a:pPr>
            <a:r>
              <a:rPr b="0" lang="en-BE" sz="1800" spc="-1" strike="noStrike">
                <a:solidFill>
                  <a:srgbClr val="000000"/>
                </a:solidFill>
                <a:latin typeface="Calibri"/>
              </a:rPr>
              <a:t>IM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4" name="CustomShape 4"/>
          <p:cNvSpPr/>
          <p:nvPr/>
        </p:nvSpPr>
        <p:spPr>
          <a:xfrm>
            <a:off x="3614400" y="6376680"/>
            <a:ext cx="53146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round/>
            <a:tailEnd len="med" type="triangle" w="med"/>
          </a:ln>
          <a:effectLst>
            <a:outerShdw blurRad="40000" dir="5400000" dist="2016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55" name="CustomShape 5"/>
          <p:cNvSpPr/>
          <p:nvPr/>
        </p:nvSpPr>
        <p:spPr>
          <a:xfrm>
            <a:off x="5762520" y="6397560"/>
            <a:ext cx="1488960" cy="36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anchor="ctr">
            <a:normAutofit fontScale="37000"/>
          </a:bodyPr>
          <a:p>
            <a:pPr algn="ctr">
              <a:lnSpc>
                <a:spcPct val="100000"/>
              </a:lnSpc>
            </a:pPr>
            <a:r>
              <a:rPr b="0" lang="en-BE" sz="1800" spc="-1" strike="noStrike">
                <a:solidFill>
                  <a:srgbClr val="000000"/>
                </a:solidFill>
                <a:latin typeface="Calibri"/>
              </a:rPr>
              <a:t>Pseudotime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6" name="CustomShape 6"/>
          <p:cNvSpPr/>
          <p:nvPr/>
        </p:nvSpPr>
        <p:spPr>
          <a:xfrm>
            <a:off x="3614400" y="5814720"/>
            <a:ext cx="5477040" cy="78120"/>
          </a:xfrm>
          <a:prstGeom prst="rect">
            <a:avLst/>
          </a:prstGeom>
          <a:noFill/>
          <a:ln>
            <a:solidFill>
              <a:srgbClr val="ff0000"/>
            </a:solidFill>
            <a:round/>
          </a:ln>
          <a:effectLst>
            <a:outerShdw blurRad="4000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7" name="CustomShape 7"/>
          <p:cNvSpPr/>
          <p:nvPr/>
        </p:nvSpPr>
        <p:spPr>
          <a:xfrm>
            <a:off x="3614400" y="2220120"/>
            <a:ext cx="5477040" cy="78120"/>
          </a:xfrm>
          <a:prstGeom prst="rect">
            <a:avLst/>
          </a:prstGeom>
          <a:noFill/>
          <a:ln>
            <a:solidFill>
              <a:srgbClr val="ff0000"/>
            </a:solidFill>
            <a:round/>
          </a:ln>
          <a:effectLst>
            <a:outerShdw blurRad="4000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8" name="TextShape 8"/>
          <p:cNvSpPr txBox="1"/>
          <p:nvPr/>
        </p:nvSpPr>
        <p:spPr>
          <a:xfrm>
            <a:off x="3566160" y="1097280"/>
            <a:ext cx="542772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From </a:t>
            </a:r>
            <a:r>
              <a:rPr b="0" lang="en-US" sz="1800" spc="-1" strike="noStrike">
                <a:latin typeface="Arial"/>
              </a:rPr>
              <a:t>monocytes </a:t>
            </a:r>
            <a:r>
              <a:rPr b="0" lang="en-US" sz="1800" spc="-1" strike="noStrike">
                <a:latin typeface="Arial"/>
              </a:rPr>
              <a:t>to IMs (both </a:t>
            </a:r>
            <a:r>
              <a:rPr b="0" lang="en-US" sz="1800" spc="-1" strike="noStrike">
                <a:latin typeface="Arial"/>
              </a:rPr>
              <a:t>CD206+ and </a:t>
            </a:r>
            <a:r>
              <a:rPr b="0" lang="en-US" sz="1800" spc="-1" strike="noStrike">
                <a:latin typeface="Arial"/>
              </a:rPr>
              <a:t>CD206-)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TextShape 1"/>
          <p:cNvSpPr txBox="1"/>
          <p:nvPr/>
        </p:nvSpPr>
        <p:spPr>
          <a:xfrm>
            <a:off x="1828800" y="365760"/>
            <a:ext cx="8916120" cy="3560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I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d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e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n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t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i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i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c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a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t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i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o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n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o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t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r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a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n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s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c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r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i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p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t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i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o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n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a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l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p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r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o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g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r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a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m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s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t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h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a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t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d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r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i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v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e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I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M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s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u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b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s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e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t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d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i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e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r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e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n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t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i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a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t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i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o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n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60" name="TextShape 2"/>
          <p:cNvSpPr txBox="1"/>
          <p:nvPr/>
        </p:nvSpPr>
        <p:spPr>
          <a:xfrm>
            <a:off x="2096280" y="3083760"/>
            <a:ext cx="156132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solidFill>
                  <a:srgbClr val="2a6099"/>
                </a:solidFill>
                <a:latin typeface="Arial"/>
              </a:rPr>
              <a:t>cycling genes</a:t>
            </a:r>
            <a:endParaRPr b="0" lang="en-US" sz="1800" spc="-1" strike="noStrike">
              <a:solidFill>
                <a:srgbClr val="2a6099"/>
              </a:solidFill>
              <a:latin typeface="Arial"/>
            </a:endParaRPr>
          </a:p>
        </p:txBody>
      </p:sp>
      <p:pic>
        <p:nvPicPr>
          <p:cNvPr id="161" name="" descr=""/>
          <p:cNvPicPr/>
          <p:nvPr/>
        </p:nvPicPr>
        <p:blipFill>
          <a:blip r:embed="rId1"/>
          <a:stretch/>
        </p:blipFill>
        <p:spPr>
          <a:xfrm>
            <a:off x="4713480" y="1157760"/>
            <a:ext cx="5527800" cy="5217840"/>
          </a:xfrm>
          <a:prstGeom prst="rect">
            <a:avLst/>
          </a:prstGeom>
          <a:ln>
            <a:noFill/>
          </a:ln>
        </p:spPr>
      </p:pic>
      <p:sp>
        <p:nvSpPr>
          <p:cNvPr id="162" name="TextShape 3"/>
          <p:cNvSpPr txBox="1"/>
          <p:nvPr/>
        </p:nvSpPr>
        <p:spPr>
          <a:xfrm>
            <a:off x="1920240" y="1822680"/>
            <a:ext cx="2122200" cy="346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solidFill>
                  <a:srgbClr val="7b3d00"/>
                </a:solidFill>
                <a:latin typeface="Arial"/>
              </a:rPr>
              <a:t>Monocyte markers </a:t>
            </a:r>
            <a:endParaRPr b="0" lang="en-US" sz="1800" spc="-1" strike="noStrike">
              <a:solidFill>
                <a:srgbClr val="7b3d00"/>
              </a:solidFill>
              <a:latin typeface="Arial"/>
            </a:endParaRPr>
          </a:p>
        </p:txBody>
      </p:sp>
      <p:sp>
        <p:nvSpPr>
          <p:cNvPr id="163" name="TextShape 4"/>
          <p:cNvSpPr txBox="1"/>
          <p:nvPr/>
        </p:nvSpPr>
        <p:spPr>
          <a:xfrm>
            <a:off x="1420920" y="5461200"/>
            <a:ext cx="296820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solidFill>
                  <a:srgbClr val="55308d"/>
                </a:solidFill>
                <a:latin typeface="Arial"/>
              </a:rPr>
              <a:t>Macrophage-specific genes</a:t>
            </a:r>
            <a:endParaRPr b="0" lang="en-US" sz="1800" spc="-1" strike="noStrike">
              <a:solidFill>
                <a:srgbClr val="55308d"/>
              </a:solidFill>
              <a:latin typeface="Arial"/>
            </a:endParaRPr>
          </a:p>
        </p:txBody>
      </p:sp>
      <p:sp>
        <p:nvSpPr>
          <p:cNvPr id="164" name="Line 5"/>
          <p:cNvSpPr/>
          <p:nvPr/>
        </p:nvSpPr>
        <p:spPr>
          <a:xfrm>
            <a:off x="4608000" y="1512720"/>
            <a:ext cx="0" cy="822960"/>
          </a:xfrm>
          <a:prstGeom prst="line">
            <a:avLst/>
          </a:prstGeom>
          <a:ln w="57240">
            <a:solidFill>
              <a:srgbClr val="b85c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5" name="Line 6"/>
          <p:cNvSpPr/>
          <p:nvPr/>
        </p:nvSpPr>
        <p:spPr>
          <a:xfrm>
            <a:off x="4608000" y="2448720"/>
            <a:ext cx="0" cy="1366560"/>
          </a:xfrm>
          <a:prstGeom prst="line">
            <a:avLst/>
          </a:prstGeom>
          <a:ln w="5724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6" name="Line 7"/>
          <p:cNvSpPr/>
          <p:nvPr/>
        </p:nvSpPr>
        <p:spPr>
          <a:xfrm>
            <a:off x="4608000" y="4824720"/>
            <a:ext cx="0" cy="1366560"/>
          </a:xfrm>
          <a:prstGeom prst="line">
            <a:avLst/>
          </a:prstGeom>
          <a:ln w="57240">
            <a:solidFill>
              <a:srgbClr val="55308d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7" name="CustomShape 8"/>
          <p:cNvSpPr/>
          <p:nvPr/>
        </p:nvSpPr>
        <p:spPr>
          <a:xfrm>
            <a:off x="8559720" y="6333480"/>
            <a:ext cx="879480" cy="36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anchor="ctr">
            <a:normAutofit fontScale="37000"/>
          </a:bodyPr>
          <a:p>
            <a:pPr algn="ctr">
              <a:lnSpc>
                <a:spcPct val="100000"/>
              </a:lnSpc>
            </a:pPr>
            <a:r>
              <a:rPr b="0" lang="en-BE" sz="1800" spc="-1" strike="noStrike">
                <a:solidFill>
                  <a:srgbClr val="000000"/>
                </a:solidFill>
                <a:latin typeface="Calibri"/>
              </a:rPr>
              <a:t>MHCII IM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68" name="CustomShape 9"/>
          <p:cNvSpPr/>
          <p:nvPr/>
        </p:nvSpPr>
        <p:spPr>
          <a:xfrm flipV="1">
            <a:off x="7204320" y="6374520"/>
            <a:ext cx="2468880" cy="1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round/>
            <a:tailEnd len="med" type="triangle" w="med"/>
          </a:ln>
          <a:effectLst>
            <a:outerShdw blurRad="40000" dir="5400000" dist="2016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69" name="CustomShape 10"/>
          <p:cNvSpPr/>
          <p:nvPr/>
        </p:nvSpPr>
        <p:spPr>
          <a:xfrm>
            <a:off x="4466520" y="6325200"/>
            <a:ext cx="1488960" cy="36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anchor="ctr">
            <a:normAutofit/>
          </a:bodyPr>
          <a:p>
            <a:pPr algn="ctr">
              <a:lnSpc>
                <a:spcPct val="100000"/>
              </a:lnSpc>
            </a:pPr>
            <a:r>
              <a:rPr b="0" lang="en-BE" sz="1800" spc="-1" strike="noStrike">
                <a:solidFill>
                  <a:srgbClr val="000000"/>
                </a:solidFill>
                <a:latin typeface="Calibri"/>
              </a:rPr>
              <a:t>CD206 IM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0" name="CustomShape 11"/>
          <p:cNvSpPr/>
          <p:nvPr/>
        </p:nvSpPr>
        <p:spPr>
          <a:xfrm flipH="1" flipV="1">
            <a:off x="4676760" y="6375240"/>
            <a:ext cx="2412360" cy="10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round/>
            <a:tailEnd len="med" type="triangle" w="med"/>
          </a:ln>
          <a:effectLst>
            <a:outerShdw blurRad="40000" dir="5400000" dist="2016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71" name="CustomShape 12"/>
          <p:cNvSpPr/>
          <p:nvPr/>
        </p:nvSpPr>
        <p:spPr>
          <a:xfrm>
            <a:off x="6410520" y="6325200"/>
            <a:ext cx="1488960" cy="36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anchor="ctr">
            <a:normAutofit/>
          </a:bodyPr>
          <a:p>
            <a:pPr algn="ctr">
              <a:lnSpc>
                <a:spcPct val="100000"/>
              </a:lnSpc>
            </a:pPr>
            <a:r>
              <a:rPr b="0" lang="en-BE" sz="1800" spc="-1" strike="noStrike">
                <a:solidFill>
                  <a:srgbClr val="000000"/>
                </a:solidFill>
                <a:latin typeface="Calibri"/>
              </a:rPr>
              <a:t>Monocytes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CustomShape 1"/>
          <p:cNvSpPr/>
          <p:nvPr/>
        </p:nvSpPr>
        <p:spPr>
          <a:xfrm>
            <a:off x="1639080" y="208800"/>
            <a:ext cx="89150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Identificati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on of 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transcripti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onal 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programs 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that drive 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IM subset 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differentiat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ion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3" name="TextShape 2"/>
          <p:cNvSpPr txBox="1"/>
          <p:nvPr/>
        </p:nvSpPr>
        <p:spPr>
          <a:xfrm>
            <a:off x="4615200" y="914400"/>
            <a:ext cx="212076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Branch-specific DE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74" name="" descr=""/>
          <p:cNvPicPr/>
          <p:nvPr/>
        </p:nvPicPr>
        <p:blipFill>
          <a:blip r:embed="rId1"/>
          <a:stretch/>
        </p:blipFill>
        <p:spPr>
          <a:xfrm>
            <a:off x="2767320" y="1645920"/>
            <a:ext cx="5706000" cy="4754880"/>
          </a:xfrm>
          <a:prstGeom prst="rect">
            <a:avLst/>
          </a:prstGeom>
          <a:ln>
            <a:noFill/>
          </a:ln>
        </p:spPr>
      </p:pic>
      <p:sp>
        <p:nvSpPr>
          <p:cNvPr id="175" name="TextShape 3"/>
          <p:cNvSpPr txBox="1"/>
          <p:nvPr/>
        </p:nvSpPr>
        <p:spPr>
          <a:xfrm>
            <a:off x="8447400" y="4699440"/>
            <a:ext cx="407880" cy="2901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400" spc="-1" strike="noStrike">
                <a:solidFill>
                  <a:srgbClr val="ff0000"/>
                </a:solidFill>
                <a:latin typeface="Arial"/>
              </a:rPr>
              <a:t>C1</a:t>
            </a:r>
            <a:endParaRPr b="0" lang="en-US" sz="1400" spc="-1" strike="noStrike">
              <a:solidFill>
                <a:srgbClr val="ff0000"/>
              </a:solidFill>
              <a:latin typeface="Arial"/>
            </a:endParaRPr>
          </a:p>
        </p:txBody>
      </p:sp>
      <p:sp>
        <p:nvSpPr>
          <p:cNvPr id="176" name="CustomShape 4"/>
          <p:cNvSpPr/>
          <p:nvPr/>
        </p:nvSpPr>
        <p:spPr>
          <a:xfrm>
            <a:off x="3233160" y="4745520"/>
            <a:ext cx="4846320" cy="117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77" name="TextShape 5"/>
          <p:cNvSpPr txBox="1"/>
          <p:nvPr/>
        </p:nvSpPr>
        <p:spPr>
          <a:xfrm>
            <a:off x="8447400" y="5688720"/>
            <a:ext cx="651600" cy="2901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400" spc="-1" strike="noStrike">
                <a:solidFill>
                  <a:srgbClr val="55308d"/>
                </a:solidFill>
                <a:latin typeface="Arial"/>
              </a:rPr>
              <a:t>Lyve1</a:t>
            </a:r>
            <a:endParaRPr b="0" lang="en-US" sz="1400" spc="-1" strike="noStrike">
              <a:solidFill>
                <a:srgbClr val="55308d"/>
              </a:solidFill>
              <a:latin typeface="Arial"/>
            </a:endParaRPr>
          </a:p>
        </p:txBody>
      </p:sp>
      <p:sp>
        <p:nvSpPr>
          <p:cNvPr id="178" name="CustomShape 6"/>
          <p:cNvSpPr/>
          <p:nvPr/>
        </p:nvSpPr>
        <p:spPr>
          <a:xfrm>
            <a:off x="3241080" y="5821920"/>
            <a:ext cx="4846320" cy="45720"/>
          </a:xfrm>
          <a:prstGeom prst="rect">
            <a:avLst/>
          </a:prstGeom>
          <a:noFill/>
          <a:ln>
            <a:solidFill>
              <a:srgbClr val="55308d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79" name="CustomShape 7"/>
          <p:cNvSpPr/>
          <p:nvPr/>
        </p:nvSpPr>
        <p:spPr>
          <a:xfrm>
            <a:off x="3233160" y="4241520"/>
            <a:ext cx="4846320" cy="39960"/>
          </a:xfrm>
          <a:prstGeom prst="rect">
            <a:avLst/>
          </a:prstGeom>
          <a:noFill/>
          <a:ln>
            <a:solidFill>
              <a:srgbClr val="158466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80" name="TextShape 8"/>
          <p:cNvSpPr txBox="1"/>
          <p:nvPr/>
        </p:nvSpPr>
        <p:spPr>
          <a:xfrm>
            <a:off x="8447400" y="4078800"/>
            <a:ext cx="478080" cy="2901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400" spc="-1" strike="noStrike">
                <a:solidFill>
                  <a:srgbClr val="158466"/>
                </a:solidFill>
                <a:latin typeface="Arial"/>
              </a:rPr>
              <a:t>Maf</a:t>
            </a:r>
            <a:endParaRPr b="0" lang="en-US" sz="1400" spc="-1" strike="noStrike">
              <a:solidFill>
                <a:srgbClr val="158466"/>
              </a:solidFill>
              <a:latin typeface="Arial"/>
            </a:endParaRPr>
          </a:p>
        </p:txBody>
      </p:sp>
      <p:sp>
        <p:nvSpPr>
          <p:cNvPr id="181" name="CustomShape 9"/>
          <p:cNvSpPr/>
          <p:nvPr/>
        </p:nvSpPr>
        <p:spPr>
          <a:xfrm>
            <a:off x="3233160" y="4615560"/>
            <a:ext cx="4846320" cy="39960"/>
          </a:xfrm>
          <a:prstGeom prst="rect">
            <a:avLst/>
          </a:prstGeom>
          <a:noFill/>
          <a:ln>
            <a:solidFill>
              <a:srgbClr val="729fc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82" name="TextShape 10"/>
          <p:cNvSpPr txBox="1"/>
          <p:nvPr/>
        </p:nvSpPr>
        <p:spPr>
          <a:xfrm>
            <a:off x="8447400" y="4474800"/>
            <a:ext cx="689760" cy="2901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400" spc="-1" strike="noStrike">
                <a:solidFill>
                  <a:srgbClr val="729fcf"/>
                </a:solidFill>
                <a:latin typeface="Arial"/>
              </a:rPr>
              <a:t>Mafb</a:t>
            </a:r>
            <a:endParaRPr b="0" lang="en-US" sz="1400" spc="-1" strike="noStrike">
              <a:solidFill>
                <a:srgbClr val="729fcf"/>
              </a:solidFill>
              <a:latin typeface="Arial"/>
            </a:endParaRPr>
          </a:p>
        </p:txBody>
      </p:sp>
      <p:sp>
        <p:nvSpPr>
          <p:cNvPr id="183" name="TextShape 11"/>
          <p:cNvSpPr txBox="1"/>
          <p:nvPr/>
        </p:nvSpPr>
        <p:spPr>
          <a:xfrm>
            <a:off x="8447400" y="2602800"/>
            <a:ext cx="744480" cy="2901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400" spc="-1" strike="noStrike">
                <a:solidFill>
                  <a:srgbClr val="158466"/>
                </a:solidFill>
                <a:latin typeface="Arial"/>
              </a:rPr>
              <a:t>MHC-II</a:t>
            </a:r>
            <a:endParaRPr b="0" lang="en-US" sz="1400" spc="-1" strike="noStrike">
              <a:solidFill>
                <a:srgbClr val="158466"/>
              </a:solidFill>
              <a:latin typeface="Arial"/>
            </a:endParaRPr>
          </a:p>
        </p:txBody>
      </p:sp>
      <p:sp>
        <p:nvSpPr>
          <p:cNvPr id="184" name="CustomShape 12"/>
          <p:cNvSpPr/>
          <p:nvPr/>
        </p:nvSpPr>
        <p:spPr>
          <a:xfrm>
            <a:off x="3233160" y="2347560"/>
            <a:ext cx="4846320" cy="39960"/>
          </a:xfrm>
          <a:prstGeom prst="rect">
            <a:avLst/>
          </a:prstGeom>
          <a:noFill/>
          <a:ln>
            <a:solidFill>
              <a:srgbClr val="158466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85" name="CustomShape 13"/>
          <p:cNvSpPr/>
          <p:nvPr/>
        </p:nvSpPr>
        <p:spPr>
          <a:xfrm>
            <a:off x="3233160" y="2599560"/>
            <a:ext cx="4846320" cy="39960"/>
          </a:xfrm>
          <a:prstGeom prst="rect">
            <a:avLst/>
          </a:prstGeom>
          <a:noFill/>
          <a:ln>
            <a:solidFill>
              <a:srgbClr val="158466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86" name="CustomShape 14"/>
          <p:cNvSpPr/>
          <p:nvPr/>
        </p:nvSpPr>
        <p:spPr>
          <a:xfrm>
            <a:off x="3233160" y="3139560"/>
            <a:ext cx="4846320" cy="39960"/>
          </a:xfrm>
          <a:prstGeom prst="rect">
            <a:avLst/>
          </a:prstGeom>
          <a:noFill/>
          <a:ln>
            <a:solidFill>
              <a:srgbClr val="158466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87" name="CustomShape 15"/>
          <p:cNvSpPr/>
          <p:nvPr/>
        </p:nvSpPr>
        <p:spPr>
          <a:xfrm>
            <a:off x="6933240" y="6409080"/>
            <a:ext cx="879480" cy="36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anchor="ctr">
            <a:normAutofit fontScale="37000"/>
          </a:bodyPr>
          <a:p>
            <a:pPr algn="ctr">
              <a:lnSpc>
                <a:spcPct val="100000"/>
              </a:lnSpc>
            </a:pPr>
            <a:r>
              <a:rPr b="0" lang="en-BE" sz="1800" spc="-1" strike="noStrike">
                <a:solidFill>
                  <a:srgbClr val="000000"/>
                </a:solidFill>
                <a:latin typeface="Calibri"/>
              </a:rPr>
              <a:t>MHCII IM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88" name="CustomShape 16"/>
          <p:cNvSpPr/>
          <p:nvPr/>
        </p:nvSpPr>
        <p:spPr>
          <a:xfrm flipV="1">
            <a:off x="5577840" y="6451200"/>
            <a:ext cx="22348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round/>
            <a:tailEnd len="med" type="triangle" w="med"/>
          </a:ln>
          <a:effectLst>
            <a:outerShdw blurRad="40000" dir="5400000" dist="2016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89" name="CustomShape 17"/>
          <p:cNvSpPr/>
          <p:nvPr/>
        </p:nvSpPr>
        <p:spPr>
          <a:xfrm>
            <a:off x="2840040" y="6400800"/>
            <a:ext cx="1488960" cy="36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anchor="ctr">
            <a:normAutofit/>
          </a:bodyPr>
          <a:p>
            <a:pPr algn="ctr">
              <a:lnSpc>
                <a:spcPct val="100000"/>
              </a:lnSpc>
            </a:pPr>
            <a:r>
              <a:rPr b="0" lang="en-BE" sz="1800" spc="-1" strike="noStrike">
                <a:solidFill>
                  <a:srgbClr val="000000"/>
                </a:solidFill>
                <a:latin typeface="Calibri"/>
              </a:rPr>
              <a:t>CD206 IM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90" name="CustomShape 18"/>
          <p:cNvSpPr/>
          <p:nvPr/>
        </p:nvSpPr>
        <p:spPr>
          <a:xfrm flipH="1" flipV="1">
            <a:off x="3291480" y="6460200"/>
            <a:ext cx="21711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round/>
            <a:tailEnd len="med" type="triangle" w="med"/>
          </a:ln>
          <a:effectLst>
            <a:outerShdw blurRad="40000" dir="5400000" dist="2016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91" name="CustomShape 19"/>
          <p:cNvSpPr/>
          <p:nvPr/>
        </p:nvSpPr>
        <p:spPr>
          <a:xfrm>
            <a:off x="4784040" y="6400800"/>
            <a:ext cx="1488960" cy="36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anchor="ctr">
            <a:normAutofit/>
          </a:bodyPr>
          <a:p>
            <a:pPr algn="ctr">
              <a:lnSpc>
                <a:spcPct val="100000"/>
              </a:lnSpc>
            </a:pPr>
            <a:r>
              <a:rPr b="0" lang="en-BE" sz="1800" spc="-1" strike="noStrike">
                <a:solidFill>
                  <a:srgbClr val="000000"/>
                </a:solidFill>
                <a:latin typeface="Calibri"/>
              </a:rPr>
              <a:t>Monocytes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Picture 2" descr=""/>
          <p:cNvPicPr/>
          <p:nvPr/>
        </p:nvPicPr>
        <p:blipFill>
          <a:blip r:embed="rId1"/>
          <a:stretch/>
        </p:blipFill>
        <p:spPr>
          <a:xfrm>
            <a:off x="3590640" y="548640"/>
            <a:ext cx="4621680" cy="5776920"/>
          </a:xfrm>
          <a:prstGeom prst="rect">
            <a:avLst/>
          </a:prstGeom>
          <a:ln>
            <a:noFill/>
          </a:ln>
        </p:spPr>
      </p:pic>
      <p:sp>
        <p:nvSpPr>
          <p:cNvPr id="193" name="CustomShape 1"/>
          <p:cNvSpPr/>
          <p:nvPr/>
        </p:nvSpPr>
        <p:spPr>
          <a:xfrm>
            <a:off x="2926080" y="6303240"/>
            <a:ext cx="57088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SCENIC analysis (Aibar et al. 2017 Nat Methods)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94" name="CustomShape 2"/>
          <p:cNvSpPr/>
          <p:nvPr/>
        </p:nvSpPr>
        <p:spPr>
          <a:xfrm>
            <a:off x="4014360" y="5444280"/>
            <a:ext cx="2918880" cy="125280"/>
          </a:xfrm>
          <a:prstGeom prst="rect">
            <a:avLst/>
          </a:prstGeom>
          <a:noFill/>
          <a:ln>
            <a:solidFill>
              <a:srgbClr val="ff0000"/>
            </a:solidFill>
            <a:round/>
          </a:ln>
          <a:effectLst>
            <a:outerShdw blurRad="4000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5" name="CustomShape 3"/>
          <p:cNvSpPr/>
          <p:nvPr/>
        </p:nvSpPr>
        <p:spPr>
          <a:xfrm>
            <a:off x="4009320" y="1593720"/>
            <a:ext cx="2918880" cy="241920"/>
          </a:xfrm>
          <a:prstGeom prst="rect">
            <a:avLst/>
          </a:prstGeom>
          <a:noFill/>
          <a:ln>
            <a:solidFill>
              <a:srgbClr val="ff0000"/>
            </a:solidFill>
            <a:round/>
          </a:ln>
          <a:effectLst>
            <a:outerShdw blurRad="4000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6" name="TextShape 4"/>
          <p:cNvSpPr txBox="1"/>
          <p:nvPr/>
        </p:nvSpPr>
        <p:spPr>
          <a:xfrm>
            <a:off x="1463040" y="91440"/>
            <a:ext cx="8916120" cy="3560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Identification of transcription factors that drive IM subset 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differentiation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Shape 1"/>
          <p:cNvSpPr txBox="1"/>
          <p:nvPr/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3200" spc="-1" strike="noStrike">
                <a:latin typeface="Arial"/>
              </a:rPr>
              <a:t>BACKGROUND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CustomShape 1"/>
          <p:cNvSpPr/>
          <p:nvPr/>
        </p:nvSpPr>
        <p:spPr>
          <a:xfrm>
            <a:off x="1673280" y="739080"/>
            <a:ext cx="515520" cy="452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" name="CustomShape 2"/>
          <p:cNvSpPr/>
          <p:nvPr/>
        </p:nvSpPr>
        <p:spPr>
          <a:xfrm>
            <a:off x="2030760" y="4581360"/>
            <a:ext cx="2185920" cy="966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3" name="CustomShape 3"/>
          <p:cNvSpPr/>
          <p:nvPr/>
        </p:nvSpPr>
        <p:spPr>
          <a:xfrm>
            <a:off x="1537200" y="3839760"/>
            <a:ext cx="2185920" cy="966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4" name="CustomShape 4"/>
          <p:cNvSpPr/>
          <p:nvPr/>
        </p:nvSpPr>
        <p:spPr>
          <a:xfrm>
            <a:off x="8101080" y="4588560"/>
            <a:ext cx="2579760" cy="27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r">
              <a:lnSpc>
                <a:spcPct val="100000"/>
              </a:lnSpc>
            </a:pPr>
            <a:r>
              <a:rPr b="0" lang="fr-BE" sz="1200" spc="-1" strike="noStrike">
                <a:solidFill>
                  <a:srgbClr val="000000"/>
                </a:solidFill>
                <a:latin typeface="Myriad Pro"/>
              </a:rPr>
              <a:t>Schyns J </a:t>
            </a:r>
            <a:r>
              <a:rPr b="0" i="1" lang="fr-BE" sz="1200" spc="-1" strike="noStrike">
                <a:solidFill>
                  <a:srgbClr val="000000"/>
                </a:solidFill>
                <a:latin typeface="Myriad Pro"/>
              </a:rPr>
              <a:t>et al.</a:t>
            </a:r>
            <a:r>
              <a:rPr b="0" lang="fr-BE" sz="1200" spc="-1" strike="noStrike">
                <a:solidFill>
                  <a:srgbClr val="000000"/>
                </a:solidFill>
                <a:latin typeface="Myriad Pro"/>
              </a:rPr>
              <a:t>, JIR (2018) 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55" name="CustomShape 5"/>
          <p:cNvSpPr/>
          <p:nvPr/>
        </p:nvSpPr>
        <p:spPr>
          <a:xfrm>
            <a:off x="2094120" y="774360"/>
            <a:ext cx="515520" cy="452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6" name="CustomShape 6"/>
          <p:cNvSpPr/>
          <p:nvPr/>
        </p:nvSpPr>
        <p:spPr>
          <a:xfrm>
            <a:off x="2143800" y="3748680"/>
            <a:ext cx="2185920" cy="966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7" name="CustomShape 7"/>
          <p:cNvSpPr/>
          <p:nvPr/>
        </p:nvSpPr>
        <p:spPr>
          <a:xfrm>
            <a:off x="2270520" y="4581360"/>
            <a:ext cx="2679480" cy="966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8" name="CustomShape 8"/>
          <p:cNvSpPr/>
          <p:nvPr/>
        </p:nvSpPr>
        <p:spPr>
          <a:xfrm>
            <a:off x="3310200" y="3045960"/>
            <a:ext cx="600120" cy="966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59" name="Image 16" descr=""/>
          <p:cNvPicPr/>
          <p:nvPr/>
        </p:nvPicPr>
        <p:blipFill>
          <a:blip r:embed="rId1"/>
          <a:srcRect l="14413" t="8259" r="16374" b="4248"/>
          <a:stretch/>
        </p:blipFill>
        <p:spPr>
          <a:xfrm>
            <a:off x="3444120" y="817920"/>
            <a:ext cx="4989240" cy="3547440"/>
          </a:xfrm>
          <a:prstGeom prst="rect">
            <a:avLst/>
          </a:prstGeom>
          <a:ln>
            <a:noFill/>
          </a:ln>
        </p:spPr>
      </p:pic>
      <p:grpSp>
        <p:nvGrpSpPr>
          <p:cNvPr id="60" name="Group 9"/>
          <p:cNvGrpSpPr/>
          <p:nvPr/>
        </p:nvGrpSpPr>
        <p:grpSpPr>
          <a:xfrm>
            <a:off x="8039880" y="1520640"/>
            <a:ext cx="1074240" cy="1503360"/>
            <a:chOff x="8039880" y="1520640"/>
            <a:chExt cx="1074240" cy="1503360"/>
          </a:xfrm>
        </p:grpSpPr>
        <p:pic>
          <p:nvPicPr>
            <p:cNvPr id="61" name="Picture 3" descr=""/>
            <p:cNvPicPr/>
            <p:nvPr/>
          </p:nvPicPr>
          <p:blipFill>
            <a:blip r:embed="rId2"/>
            <a:srcRect l="66704" t="35677" r="13636" b="2620"/>
            <a:stretch/>
          </p:blipFill>
          <p:spPr>
            <a:xfrm>
              <a:off x="8294760" y="1520640"/>
              <a:ext cx="819360" cy="150336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62" name="Picture 3" descr=""/>
            <p:cNvPicPr/>
            <p:nvPr/>
          </p:nvPicPr>
          <p:blipFill>
            <a:blip r:embed="rId3"/>
            <a:srcRect l="60361" t="74671" r="27007" b="14704"/>
            <a:stretch/>
          </p:blipFill>
          <p:spPr>
            <a:xfrm>
              <a:off x="8039880" y="2455920"/>
              <a:ext cx="524880" cy="25812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63" name="Image 1" descr=""/>
          <p:cNvPicPr/>
          <p:nvPr/>
        </p:nvPicPr>
        <p:blipFill>
          <a:blip r:embed="rId4"/>
          <a:stretch/>
        </p:blipFill>
        <p:spPr>
          <a:xfrm>
            <a:off x="3261600" y="4523400"/>
            <a:ext cx="5366160" cy="2049840"/>
          </a:xfrm>
          <a:prstGeom prst="rect">
            <a:avLst/>
          </a:prstGeom>
          <a:ln>
            <a:noFill/>
          </a:ln>
        </p:spPr>
      </p:pic>
      <p:sp>
        <p:nvSpPr>
          <p:cNvPr id="64" name="CustomShape 10"/>
          <p:cNvSpPr/>
          <p:nvPr/>
        </p:nvSpPr>
        <p:spPr>
          <a:xfrm>
            <a:off x="8101080" y="5823360"/>
            <a:ext cx="2579760" cy="27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r">
              <a:lnSpc>
                <a:spcPct val="100000"/>
              </a:lnSpc>
            </a:pPr>
            <a:r>
              <a:rPr b="0" lang="fr-BE" sz="1200" spc="-1" strike="noStrike">
                <a:solidFill>
                  <a:srgbClr val="000000"/>
                </a:solidFill>
                <a:latin typeface="Myriad Pro"/>
              </a:rPr>
              <a:t>Sabat</a:t>
            </a:r>
            <a:r>
              <a:rPr b="0" lang="fr-BE" sz="1200" spc="-1" strike="noStrike">
                <a:solidFill>
                  <a:srgbClr val="000000"/>
                </a:solidFill>
                <a:latin typeface="Myriad Pro"/>
              </a:rPr>
              <a:t>el </a:t>
            </a:r>
            <a:r>
              <a:rPr b="0" i="1" lang="fr-BE" sz="1200" spc="-1" strike="noStrike">
                <a:solidFill>
                  <a:srgbClr val="000000"/>
                </a:solidFill>
                <a:latin typeface="Myriad Pro"/>
              </a:rPr>
              <a:t>et </a:t>
            </a:r>
            <a:r>
              <a:rPr b="0" i="1" lang="fr-BE" sz="1200" spc="-1" strike="noStrike">
                <a:solidFill>
                  <a:srgbClr val="000000"/>
                </a:solidFill>
                <a:latin typeface="Myriad Pro"/>
              </a:rPr>
              <a:t>al.</a:t>
            </a:r>
            <a:r>
              <a:rPr b="0" lang="fr-BE" sz="1200" spc="-1" strike="noStrike">
                <a:solidFill>
                  <a:srgbClr val="000000"/>
                </a:solidFill>
                <a:latin typeface="Myriad Pro"/>
              </a:rPr>
              <a:t>, </a:t>
            </a:r>
            <a:r>
              <a:rPr b="0" lang="fr-BE" sz="1200" spc="-1" strike="noStrike">
                <a:solidFill>
                  <a:srgbClr val="000000"/>
                </a:solidFill>
                <a:latin typeface="Myriad Pro"/>
              </a:rPr>
              <a:t>Immu</a:t>
            </a:r>
            <a:r>
              <a:rPr b="0" lang="fr-BE" sz="1200" spc="-1" strike="noStrike">
                <a:solidFill>
                  <a:srgbClr val="000000"/>
                </a:solidFill>
                <a:latin typeface="Myriad Pro"/>
              </a:rPr>
              <a:t>nity(20</a:t>
            </a:r>
            <a:r>
              <a:rPr b="0" lang="fr-BE" sz="1200" spc="-1" strike="noStrike">
                <a:solidFill>
                  <a:srgbClr val="000000"/>
                </a:solidFill>
                <a:latin typeface="Myriad Pro"/>
              </a:rPr>
              <a:t>17) 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65" name="TextShape 11"/>
          <p:cNvSpPr txBox="1"/>
          <p:nvPr/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 additive="repl">
                                        <p:cTn id="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nodeType="withEffect" fill="hold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 additive="repl">
                                        <p:cTn id="1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CustomShape 1"/>
          <p:cNvSpPr/>
          <p:nvPr/>
        </p:nvSpPr>
        <p:spPr>
          <a:xfrm>
            <a:off x="73080" y="231480"/>
            <a:ext cx="60224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fr-BE" sz="1800" spc="-1" strike="noStrike">
                <a:solidFill>
                  <a:srgbClr val="000000"/>
                </a:solidFill>
                <a:latin typeface="Myriad Pro"/>
              </a:rPr>
              <a:t>Subsets of CD64</a:t>
            </a:r>
            <a:r>
              <a:rPr b="1" lang="fr-BE" sz="1800" spc="-1" strike="noStrike" baseline="30000">
                <a:solidFill>
                  <a:srgbClr val="000000"/>
                </a:solidFill>
                <a:latin typeface="Myriad Pro"/>
              </a:rPr>
              <a:t>+</a:t>
            </a:r>
            <a:r>
              <a:rPr b="1" lang="fr-BE" sz="1800" spc="-1" strike="noStrike">
                <a:solidFill>
                  <a:srgbClr val="000000"/>
                </a:solidFill>
                <a:latin typeface="Myriad Pro"/>
              </a:rPr>
              <a:t> IM identified in mouse lung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67" name="Image 17" descr=""/>
          <p:cNvPicPr/>
          <p:nvPr/>
        </p:nvPicPr>
        <p:blipFill>
          <a:blip r:embed="rId1"/>
          <a:stretch/>
        </p:blipFill>
        <p:spPr>
          <a:xfrm>
            <a:off x="626760" y="887040"/>
            <a:ext cx="1395000" cy="1419480"/>
          </a:xfrm>
          <a:prstGeom prst="rect">
            <a:avLst/>
          </a:prstGeom>
          <a:ln>
            <a:noFill/>
          </a:ln>
        </p:spPr>
      </p:pic>
      <p:sp>
        <p:nvSpPr>
          <p:cNvPr id="68" name="CustomShape 2"/>
          <p:cNvSpPr/>
          <p:nvPr/>
        </p:nvSpPr>
        <p:spPr>
          <a:xfrm>
            <a:off x="951840" y="635760"/>
            <a:ext cx="654120" cy="424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fr-BE" sz="1100" spc="-1" strike="noStrike">
                <a:solidFill>
                  <a:srgbClr val="000000"/>
                </a:solidFill>
                <a:latin typeface="Calibri"/>
              </a:rPr>
              <a:t>tSNE_1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69" name="CustomShape 3"/>
          <p:cNvSpPr/>
          <p:nvPr/>
        </p:nvSpPr>
        <p:spPr>
          <a:xfrm rot="16200000">
            <a:off x="262800" y="1468080"/>
            <a:ext cx="654120" cy="424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fr-BE" sz="1100" spc="-1" strike="noStrike">
                <a:solidFill>
                  <a:srgbClr val="000000"/>
                </a:solidFill>
                <a:latin typeface="Calibri"/>
              </a:rPr>
              <a:t>tSNE_2</a:t>
            </a:r>
            <a:endParaRPr b="0" lang="en-US" sz="1100" spc="-1" strike="noStrike">
              <a:latin typeface="Arial"/>
            </a:endParaRPr>
          </a:p>
        </p:txBody>
      </p:sp>
      <p:grpSp>
        <p:nvGrpSpPr>
          <p:cNvPr id="70" name="Group 4"/>
          <p:cNvGrpSpPr/>
          <p:nvPr/>
        </p:nvGrpSpPr>
        <p:grpSpPr>
          <a:xfrm>
            <a:off x="2361600" y="704520"/>
            <a:ext cx="3295800" cy="5354640"/>
            <a:chOff x="2361600" y="704520"/>
            <a:chExt cx="3295800" cy="5354640"/>
          </a:xfrm>
        </p:grpSpPr>
        <p:pic>
          <p:nvPicPr>
            <p:cNvPr id="71" name="Image 4" descr=""/>
            <p:cNvPicPr/>
            <p:nvPr/>
          </p:nvPicPr>
          <p:blipFill>
            <a:blip r:embed="rId2"/>
            <a:stretch/>
          </p:blipFill>
          <p:spPr>
            <a:xfrm rot="5400000">
              <a:off x="1272600" y="1792800"/>
              <a:ext cx="5061960" cy="2884680"/>
            </a:xfrm>
            <a:prstGeom prst="rect">
              <a:avLst/>
            </a:prstGeom>
            <a:ln>
              <a:noFill/>
            </a:ln>
          </p:spPr>
        </p:pic>
        <p:sp>
          <p:nvSpPr>
            <p:cNvPr id="72" name="Line 5"/>
            <p:cNvSpPr/>
            <p:nvPr/>
          </p:nvSpPr>
          <p:spPr>
            <a:xfrm flipH="1">
              <a:off x="3855960" y="5821560"/>
              <a:ext cx="1283400" cy="0"/>
            </a:xfrm>
            <a:prstGeom prst="line">
              <a:avLst/>
            </a:prstGeom>
            <a:ln w="101520">
              <a:solidFill>
                <a:srgbClr val="00bfff"/>
              </a:solidFill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73" name="Line 6"/>
            <p:cNvSpPr/>
            <p:nvPr/>
          </p:nvSpPr>
          <p:spPr>
            <a:xfrm flipH="1">
              <a:off x="3129120" y="5821560"/>
              <a:ext cx="684360" cy="0"/>
            </a:xfrm>
            <a:prstGeom prst="line">
              <a:avLst/>
            </a:prstGeom>
            <a:ln w="101520">
              <a:solidFill>
                <a:schemeClr val="accent6"/>
              </a:solidFill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74" name="Line 7"/>
            <p:cNvSpPr/>
            <p:nvPr/>
          </p:nvSpPr>
          <p:spPr>
            <a:xfrm flipH="1">
              <a:off x="2947320" y="5821560"/>
              <a:ext cx="153000" cy="0"/>
            </a:xfrm>
            <a:prstGeom prst="line">
              <a:avLst/>
            </a:prstGeom>
            <a:ln w="101520">
              <a:solidFill>
                <a:srgbClr val="bfbfbf"/>
              </a:solidFill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pic>
          <p:nvPicPr>
            <p:cNvPr id="75" name="Image 14" descr=""/>
            <p:cNvPicPr/>
            <p:nvPr/>
          </p:nvPicPr>
          <p:blipFill>
            <a:blip r:embed="rId3"/>
            <a:stretch/>
          </p:blipFill>
          <p:spPr>
            <a:xfrm>
              <a:off x="5166720" y="5298840"/>
              <a:ext cx="490680" cy="624960"/>
            </a:xfrm>
            <a:prstGeom prst="rect">
              <a:avLst/>
            </a:prstGeom>
            <a:ln>
              <a:noFill/>
            </a:ln>
          </p:spPr>
        </p:pic>
        <p:sp>
          <p:nvSpPr>
            <p:cNvPr id="76" name="Line 8"/>
            <p:cNvSpPr/>
            <p:nvPr/>
          </p:nvSpPr>
          <p:spPr>
            <a:xfrm flipH="1">
              <a:off x="2810880" y="5819040"/>
              <a:ext cx="110880" cy="0"/>
            </a:xfrm>
            <a:prstGeom prst="line">
              <a:avLst/>
            </a:prstGeom>
            <a:ln w="101520">
              <a:solidFill>
                <a:srgbClr val="000090"/>
              </a:solidFill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77" name="CustomShape 9"/>
            <p:cNvSpPr/>
            <p:nvPr/>
          </p:nvSpPr>
          <p:spPr>
            <a:xfrm>
              <a:off x="4403160" y="5801400"/>
              <a:ext cx="269640" cy="2577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1100" spc="-1" strike="noStrike">
                  <a:solidFill>
                    <a:srgbClr val="000000"/>
                  </a:solidFill>
                  <a:latin typeface="Calibri"/>
                </a:rPr>
                <a:t>1</a:t>
              </a:r>
              <a:endParaRPr b="0" lang="en-US" sz="1100" spc="-1" strike="noStrike">
                <a:latin typeface="Arial"/>
              </a:endParaRPr>
            </a:p>
          </p:txBody>
        </p:sp>
        <p:sp>
          <p:nvSpPr>
            <p:cNvPr id="78" name="CustomShape 10"/>
            <p:cNvSpPr/>
            <p:nvPr/>
          </p:nvSpPr>
          <p:spPr>
            <a:xfrm flipH="1">
              <a:off x="3319560" y="5801400"/>
              <a:ext cx="271800" cy="2577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1100" spc="-1" strike="noStrike">
                  <a:solidFill>
                    <a:srgbClr val="000000"/>
                  </a:solidFill>
                  <a:latin typeface="Calibri"/>
                </a:rPr>
                <a:t>2</a:t>
              </a:r>
              <a:endParaRPr b="0" lang="en-US" sz="1100" spc="-1" strike="noStrike">
                <a:latin typeface="Arial"/>
              </a:endParaRPr>
            </a:p>
          </p:txBody>
        </p:sp>
        <p:sp>
          <p:nvSpPr>
            <p:cNvPr id="79" name="CustomShape 11"/>
            <p:cNvSpPr/>
            <p:nvPr/>
          </p:nvSpPr>
          <p:spPr>
            <a:xfrm flipH="1">
              <a:off x="2899080" y="5801400"/>
              <a:ext cx="271800" cy="2577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1100" spc="-1" strike="noStrike">
                  <a:solidFill>
                    <a:srgbClr val="000000"/>
                  </a:solidFill>
                  <a:latin typeface="Calibri"/>
                </a:rPr>
                <a:t>3</a:t>
              </a:r>
              <a:endParaRPr b="0" lang="en-US" sz="1100" spc="-1" strike="noStrike">
                <a:latin typeface="Arial"/>
              </a:endParaRPr>
            </a:p>
          </p:txBody>
        </p:sp>
        <p:sp>
          <p:nvSpPr>
            <p:cNvPr id="80" name="CustomShape 12"/>
            <p:cNvSpPr/>
            <p:nvPr/>
          </p:nvSpPr>
          <p:spPr>
            <a:xfrm flipH="1">
              <a:off x="2739600" y="5801400"/>
              <a:ext cx="271800" cy="2577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1100" spc="-1" strike="noStrike">
                  <a:solidFill>
                    <a:srgbClr val="000000"/>
                  </a:solidFill>
                  <a:latin typeface="Calibri"/>
                </a:rPr>
                <a:t>4</a:t>
              </a:r>
              <a:endParaRPr b="0" lang="en-US" sz="1100" spc="-1" strike="noStrike">
                <a:latin typeface="Arial"/>
              </a:endParaRPr>
            </a:p>
          </p:txBody>
        </p:sp>
      </p:grpSp>
      <p:pic>
        <p:nvPicPr>
          <p:cNvPr id="81" name="Image 37" descr=""/>
          <p:cNvPicPr/>
          <p:nvPr/>
        </p:nvPicPr>
        <p:blipFill>
          <a:blip r:embed="rId4"/>
          <a:stretch/>
        </p:blipFill>
        <p:spPr>
          <a:xfrm>
            <a:off x="5138280" y="635760"/>
            <a:ext cx="1976760" cy="2007360"/>
          </a:xfrm>
          <a:prstGeom prst="rect">
            <a:avLst/>
          </a:prstGeom>
          <a:ln>
            <a:noFill/>
          </a:ln>
        </p:spPr>
      </p:pic>
      <p:sp>
        <p:nvSpPr>
          <p:cNvPr id="82" name="CustomShape 13"/>
          <p:cNvSpPr/>
          <p:nvPr/>
        </p:nvSpPr>
        <p:spPr>
          <a:xfrm rot="1513200">
            <a:off x="618120" y="919800"/>
            <a:ext cx="277920" cy="452520"/>
          </a:xfrm>
          <a:prstGeom prst="ellipse">
            <a:avLst/>
          </a:prstGeom>
          <a:noFill/>
          <a:ln w="12600">
            <a:solidFill>
              <a:srgbClr val="bfbfbf"/>
            </a:solidFill>
            <a:prstDash val="dash"/>
            <a:round/>
          </a:ln>
          <a:effectLst>
            <a:outerShdw blurRad="4000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3" name="CustomShape 14"/>
          <p:cNvSpPr/>
          <p:nvPr/>
        </p:nvSpPr>
        <p:spPr>
          <a:xfrm rot="3250200">
            <a:off x="964800" y="825840"/>
            <a:ext cx="671400" cy="732240"/>
          </a:xfrm>
          <a:prstGeom prst="ellipse">
            <a:avLst/>
          </a:prstGeom>
          <a:noFill/>
          <a:ln w="12600">
            <a:solidFill>
              <a:srgbClr val="ff7f00"/>
            </a:solidFill>
            <a:prstDash val="dash"/>
            <a:round/>
          </a:ln>
          <a:effectLst>
            <a:outerShdw blurRad="4000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4" name="CustomShape 15"/>
          <p:cNvSpPr/>
          <p:nvPr/>
        </p:nvSpPr>
        <p:spPr>
          <a:xfrm rot="3250200">
            <a:off x="1118880" y="1145520"/>
            <a:ext cx="957600" cy="958680"/>
          </a:xfrm>
          <a:prstGeom prst="ellipse">
            <a:avLst/>
          </a:prstGeom>
          <a:noFill/>
          <a:ln w="12600">
            <a:solidFill>
              <a:srgbClr val="00bfff"/>
            </a:solidFill>
            <a:prstDash val="dash"/>
            <a:round/>
          </a:ln>
          <a:effectLst>
            <a:outerShdw blurRad="4000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5" name="CustomShape 16"/>
          <p:cNvSpPr/>
          <p:nvPr/>
        </p:nvSpPr>
        <p:spPr>
          <a:xfrm rot="3145200">
            <a:off x="1284840" y="1911600"/>
            <a:ext cx="277920" cy="452520"/>
          </a:xfrm>
          <a:prstGeom prst="ellipse">
            <a:avLst/>
          </a:prstGeom>
          <a:noFill/>
          <a:ln w="12600">
            <a:solidFill>
              <a:srgbClr val="00008b"/>
            </a:solidFill>
            <a:prstDash val="dash"/>
            <a:round/>
          </a:ln>
          <a:effectLst>
            <a:outerShdw blurRad="4000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" name="CustomShape 17"/>
          <p:cNvSpPr/>
          <p:nvPr/>
        </p:nvSpPr>
        <p:spPr>
          <a:xfrm>
            <a:off x="255240" y="735840"/>
            <a:ext cx="455400" cy="30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bfbfbf"/>
                </a:solidFill>
                <a:latin typeface="Calibri"/>
              </a:rPr>
              <a:t>AM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87" name="CustomShape 18"/>
          <p:cNvSpPr/>
          <p:nvPr/>
        </p:nvSpPr>
        <p:spPr>
          <a:xfrm>
            <a:off x="1740240" y="830160"/>
            <a:ext cx="387000" cy="30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</a:rPr>
              <a:t>IM</a:t>
            </a:r>
            <a:endParaRPr b="0" lang="en-US" sz="1400" spc="-1" strike="noStrike">
              <a:latin typeface="Arial"/>
            </a:endParaRPr>
          </a:p>
        </p:txBody>
      </p:sp>
      <p:grpSp>
        <p:nvGrpSpPr>
          <p:cNvPr id="88" name="Group 19"/>
          <p:cNvGrpSpPr/>
          <p:nvPr/>
        </p:nvGrpSpPr>
        <p:grpSpPr>
          <a:xfrm>
            <a:off x="0" y="2560320"/>
            <a:ext cx="2286000" cy="3395880"/>
            <a:chOff x="0" y="2560320"/>
            <a:chExt cx="2286000" cy="3395880"/>
          </a:xfrm>
        </p:grpSpPr>
        <p:grpSp>
          <p:nvGrpSpPr>
            <p:cNvPr id="89" name="Group 20"/>
            <p:cNvGrpSpPr/>
            <p:nvPr/>
          </p:nvGrpSpPr>
          <p:grpSpPr>
            <a:xfrm>
              <a:off x="0" y="2560320"/>
              <a:ext cx="2286000" cy="3395880"/>
              <a:chOff x="0" y="2560320"/>
              <a:chExt cx="2286000" cy="3395880"/>
            </a:xfrm>
          </p:grpSpPr>
          <p:pic>
            <p:nvPicPr>
              <p:cNvPr id="90" name="Image 2" descr=""/>
              <p:cNvPicPr/>
              <p:nvPr/>
            </p:nvPicPr>
            <p:blipFill>
              <a:blip r:embed="rId5"/>
              <a:stretch/>
            </p:blipFill>
            <p:spPr>
              <a:xfrm>
                <a:off x="722880" y="2560320"/>
                <a:ext cx="1563120" cy="3395880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91" name="CustomShape 21"/>
              <p:cNvSpPr/>
              <p:nvPr/>
            </p:nvSpPr>
            <p:spPr>
              <a:xfrm>
                <a:off x="765000" y="4397760"/>
                <a:ext cx="294120" cy="169200"/>
              </a:xfrm>
              <a:prstGeom prst="rect">
                <a:avLst/>
              </a:prstGeom>
              <a:noFill/>
              <a:ln w="28440">
                <a:solidFill>
                  <a:srgbClr val="00008b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92" name="CustomShape 22"/>
              <p:cNvSpPr/>
              <p:nvPr/>
            </p:nvSpPr>
            <p:spPr>
              <a:xfrm>
                <a:off x="83160" y="4368960"/>
                <a:ext cx="802800" cy="24264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>
                <a:spAutoFit/>
              </a:bodyPr>
              <a:p>
                <a:pPr algn="ctr">
                  <a:lnSpc>
                    <a:spcPct val="100000"/>
                  </a:lnSpc>
                </a:pPr>
                <a:r>
                  <a:rPr b="0" lang="fr-BE" sz="1000" spc="-1" strike="noStrike">
                    <a:solidFill>
                      <a:srgbClr val="00008b"/>
                    </a:solidFill>
                    <a:latin typeface="Calibri"/>
                  </a:rPr>
                  <a:t>(CD16.2)</a:t>
                </a:r>
                <a:endParaRPr b="0" lang="en-US" sz="1000" spc="-1" strike="noStrike">
                  <a:latin typeface="Arial"/>
                </a:endParaRPr>
              </a:p>
            </p:txBody>
          </p:sp>
          <p:sp>
            <p:nvSpPr>
              <p:cNvPr id="93" name="CustomShape 23"/>
              <p:cNvSpPr/>
              <p:nvPr/>
            </p:nvSpPr>
            <p:spPr>
              <a:xfrm>
                <a:off x="75600" y="3546360"/>
                <a:ext cx="824400" cy="24264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>
                <a:spAutoFit/>
              </a:bodyPr>
              <a:p>
                <a:pPr algn="ctr">
                  <a:lnSpc>
                    <a:spcPct val="100000"/>
                  </a:lnSpc>
                </a:pPr>
                <a:r>
                  <a:rPr b="0" lang="fr-BE" sz="1000" spc="-1" strike="noStrike">
                    <a:solidFill>
                      <a:srgbClr val="ff7f00"/>
                    </a:solidFill>
                    <a:latin typeface="Calibri"/>
                  </a:rPr>
                  <a:t>(CD206)</a:t>
                </a:r>
                <a:endParaRPr b="0" lang="en-US" sz="1000" spc="-1" strike="noStrike">
                  <a:latin typeface="Arial"/>
                </a:endParaRPr>
              </a:p>
            </p:txBody>
          </p:sp>
          <p:sp>
            <p:nvSpPr>
              <p:cNvPr id="94" name="CustomShape 24"/>
              <p:cNvSpPr/>
              <p:nvPr/>
            </p:nvSpPr>
            <p:spPr>
              <a:xfrm>
                <a:off x="0" y="2731320"/>
                <a:ext cx="824400" cy="24264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>
                <a:spAutoFit/>
              </a:bodyPr>
              <a:p>
                <a:pPr algn="ctr">
                  <a:lnSpc>
                    <a:spcPct val="100000"/>
                  </a:lnSpc>
                </a:pPr>
                <a:r>
                  <a:rPr b="0" lang="fr-BE" sz="1000" spc="-1" strike="noStrike">
                    <a:solidFill>
                      <a:srgbClr val="00bfff"/>
                    </a:solidFill>
                    <a:latin typeface="Calibri"/>
                  </a:rPr>
                  <a:t>(MHC-II)</a:t>
                </a:r>
                <a:endParaRPr b="0" lang="en-US" sz="1000" spc="-1" strike="noStrike">
                  <a:latin typeface="Arial"/>
                </a:endParaRPr>
              </a:p>
            </p:txBody>
          </p:sp>
          <p:sp>
            <p:nvSpPr>
              <p:cNvPr id="95" name="CustomShape 25"/>
              <p:cNvSpPr/>
              <p:nvPr/>
            </p:nvSpPr>
            <p:spPr>
              <a:xfrm>
                <a:off x="711360" y="2762280"/>
                <a:ext cx="347760" cy="169200"/>
              </a:xfrm>
              <a:prstGeom prst="rect">
                <a:avLst/>
              </a:prstGeom>
              <a:noFill/>
              <a:ln w="28440">
                <a:solidFill>
                  <a:srgbClr val="00bfff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96" name="CustomShape 26"/>
              <p:cNvSpPr/>
              <p:nvPr/>
            </p:nvSpPr>
            <p:spPr>
              <a:xfrm>
                <a:off x="771840" y="3576960"/>
                <a:ext cx="293760" cy="169200"/>
              </a:xfrm>
              <a:prstGeom prst="rect">
                <a:avLst/>
              </a:prstGeom>
              <a:noFill/>
              <a:ln w="28440">
                <a:solidFill>
                  <a:srgbClr val="ff7f00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sp>
          <p:nvSpPr>
            <p:cNvPr id="97" name="CustomShape 27"/>
            <p:cNvSpPr/>
            <p:nvPr/>
          </p:nvSpPr>
          <p:spPr>
            <a:xfrm>
              <a:off x="577080" y="2593800"/>
              <a:ext cx="356400" cy="1569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4000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</p:grpSp>
      <p:pic>
        <p:nvPicPr>
          <p:cNvPr id="98" name="Image 51" descr=""/>
          <p:cNvPicPr/>
          <p:nvPr/>
        </p:nvPicPr>
        <p:blipFill>
          <a:blip r:embed="rId6"/>
          <a:stretch/>
        </p:blipFill>
        <p:spPr>
          <a:xfrm>
            <a:off x="5657760" y="3759120"/>
            <a:ext cx="6369840" cy="2255760"/>
          </a:xfrm>
          <a:prstGeom prst="rect">
            <a:avLst/>
          </a:prstGeom>
          <a:ln>
            <a:noFill/>
          </a:ln>
        </p:spPr>
      </p:pic>
      <p:sp>
        <p:nvSpPr>
          <p:cNvPr id="99" name="CustomShape 28"/>
          <p:cNvSpPr/>
          <p:nvPr/>
        </p:nvSpPr>
        <p:spPr>
          <a:xfrm>
            <a:off x="639360" y="6374160"/>
            <a:ext cx="6095520" cy="39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1000" spc="-1" strike="noStrike">
                <a:solidFill>
                  <a:srgbClr val="000000"/>
                </a:solidFill>
                <a:latin typeface="Calibri"/>
              </a:rPr>
              <a:t>Schyns, et al. Non-classical tissue monocytes and two functionally distinct populations of interstitial macrophages populate the mouse lung. </a:t>
            </a:r>
            <a:r>
              <a:rPr b="0" i="1" lang="en-GB" sz="1000" spc="-1" strike="noStrike">
                <a:solidFill>
                  <a:srgbClr val="000000"/>
                </a:solidFill>
                <a:latin typeface="Calibri"/>
              </a:rPr>
              <a:t>Nature Communications, 2019</a:t>
            </a:r>
            <a:endParaRPr b="0" lang="en-US" sz="1000" spc="-1" strike="noStrike">
              <a:latin typeface="Arial"/>
            </a:endParaRPr>
          </a:p>
        </p:txBody>
      </p:sp>
      <p:pic>
        <p:nvPicPr>
          <p:cNvPr id="100" name="Image 1" descr=""/>
          <p:cNvPicPr/>
          <p:nvPr/>
        </p:nvPicPr>
        <p:blipFill>
          <a:blip r:embed="rId7"/>
          <a:stretch/>
        </p:blipFill>
        <p:spPr>
          <a:xfrm>
            <a:off x="7254360" y="549000"/>
            <a:ext cx="4746600" cy="1045800"/>
          </a:xfrm>
          <a:prstGeom prst="rect">
            <a:avLst/>
          </a:prstGeom>
          <a:ln>
            <a:noFill/>
          </a:ln>
        </p:spPr>
      </p:pic>
      <p:grpSp>
        <p:nvGrpSpPr>
          <p:cNvPr id="101" name="Group 29"/>
          <p:cNvGrpSpPr/>
          <p:nvPr/>
        </p:nvGrpSpPr>
        <p:grpSpPr>
          <a:xfrm>
            <a:off x="7244640" y="1788120"/>
            <a:ext cx="4377960" cy="1413000"/>
            <a:chOff x="7244640" y="1788120"/>
            <a:chExt cx="4377960" cy="1413000"/>
          </a:xfrm>
        </p:grpSpPr>
        <p:grpSp>
          <p:nvGrpSpPr>
            <p:cNvPr id="102" name="Group 30"/>
            <p:cNvGrpSpPr/>
            <p:nvPr/>
          </p:nvGrpSpPr>
          <p:grpSpPr>
            <a:xfrm>
              <a:off x="7481880" y="1788120"/>
              <a:ext cx="4140720" cy="1413000"/>
              <a:chOff x="7481880" y="1788120"/>
              <a:chExt cx="4140720" cy="1413000"/>
            </a:xfrm>
          </p:grpSpPr>
          <p:pic>
            <p:nvPicPr>
              <p:cNvPr id="103" name="Image 3" descr=""/>
              <p:cNvPicPr/>
              <p:nvPr/>
            </p:nvPicPr>
            <p:blipFill>
              <a:blip r:embed="rId8"/>
              <a:stretch/>
            </p:blipFill>
            <p:spPr>
              <a:xfrm>
                <a:off x="7481880" y="1825560"/>
                <a:ext cx="1353600" cy="1375560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104" name="Image 4" descr=""/>
              <p:cNvPicPr/>
              <p:nvPr/>
            </p:nvPicPr>
            <p:blipFill>
              <a:blip r:embed="rId9"/>
              <a:stretch/>
            </p:blipFill>
            <p:spPr>
              <a:xfrm>
                <a:off x="8821800" y="1788120"/>
                <a:ext cx="1368000" cy="1397160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105" name="Image 11" descr=""/>
              <p:cNvPicPr/>
              <p:nvPr/>
            </p:nvPicPr>
            <p:blipFill>
              <a:blip r:embed="rId10"/>
              <a:stretch/>
            </p:blipFill>
            <p:spPr>
              <a:xfrm>
                <a:off x="10247040" y="1828080"/>
                <a:ext cx="1375560" cy="1360800"/>
              </a:xfrm>
              <a:prstGeom prst="rect">
                <a:avLst/>
              </a:prstGeom>
              <a:ln>
                <a:noFill/>
              </a:ln>
            </p:spPr>
          </p:pic>
        </p:grpSp>
        <p:sp>
          <p:nvSpPr>
            <p:cNvPr id="106" name="CustomShape 31"/>
            <p:cNvSpPr/>
            <p:nvPr/>
          </p:nvSpPr>
          <p:spPr>
            <a:xfrm rot="16200000">
              <a:off x="6786360" y="2276640"/>
              <a:ext cx="1158480" cy="2422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1000" spc="-1" strike="noStrike">
                  <a:solidFill>
                    <a:srgbClr val="000000"/>
                  </a:solidFill>
                  <a:latin typeface="Calibri"/>
                </a:rPr>
                <a:t>Normalized MFI</a:t>
              </a:r>
              <a:endParaRPr b="0" lang="en-US" sz="1000" spc="-1" strike="noStrike">
                <a:latin typeface="Arial"/>
              </a:endParaRPr>
            </a:p>
          </p:txBody>
        </p:sp>
      </p:grpSp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1" dur="indefinite" restart="never" nodeType="tmRoot">
          <p:childTnLst>
            <p:seq>
              <p:cTn id="12" dur="indefinite" nodeType="mainSeq">
                <p:childTnLst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nodeType="clickEffect" fill="hold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 additive="repl">
                                        <p:cTn id="1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nodeType="withEffect" fill="hold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 additive="repl">
                                        <p:cTn id="2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nodeType="clickEffect" fill="hold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 additive="repl">
                                        <p:cTn id="2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nodeType="clickEffect" fill="hold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 additive="repl">
                                        <p:cTn id="30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nodeType="with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33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nodeType="clickEffect" fill="hold" presetClass="entr" presetID="5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checkerboard(across)" transition="in">
                                      <p:cBhvr additive="repl">
                                        <p:cTn id="38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TextShape 1"/>
          <p:cNvSpPr txBox="1"/>
          <p:nvPr/>
        </p:nvSpPr>
        <p:spPr>
          <a:xfrm>
            <a:off x="182880" y="2239560"/>
            <a:ext cx="11574000" cy="9162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New strategies to “hunt” the subtle transit monocytes-IM differentiating cells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Picture 1" descr=""/>
          <p:cNvPicPr/>
          <p:nvPr/>
        </p:nvPicPr>
        <p:blipFill>
          <a:blip r:embed="rId1"/>
          <a:srcRect l="0" t="0" r="244444" b="1626250"/>
          <a:stretch/>
        </p:blipFill>
        <p:spPr>
          <a:xfrm>
            <a:off x="2117160" y="4572000"/>
            <a:ext cx="7301160" cy="2265480"/>
          </a:xfrm>
          <a:prstGeom prst="rect">
            <a:avLst/>
          </a:prstGeom>
          <a:ln>
            <a:noFill/>
          </a:ln>
        </p:spPr>
      </p:pic>
      <p:sp>
        <p:nvSpPr>
          <p:cNvPr id="109" name="CustomShape 1"/>
          <p:cNvSpPr/>
          <p:nvPr/>
        </p:nvSpPr>
        <p:spPr>
          <a:xfrm>
            <a:off x="563040" y="342000"/>
            <a:ext cx="1157292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BE" sz="2800" spc="-1" strike="noStrike">
                <a:solidFill>
                  <a:srgbClr val="000000"/>
                </a:solidFill>
                <a:latin typeface="Calibri"/>
              </a:rPr>
              <a:t>“</a:t>
            </a:r>
            <a:r>
              <a:rPr b="0" lang="en-BE" sz="2800" spc="-1" strike="noStrike">
                <a:solidFill>
                  <a:srgbClr val="000000"/>
                </a:solidFill>
                <a:latin typeface="Calibri"/>
              </a:rPr>
              <a:t>Hunting” for transition cells</a:t>
            </a:r>
            <a:r>
              <a:rPr b="0" lang="en-BE" sz="2800" spc="-1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during monocyte-IM differentiation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10" name="CustomShape 2"/>
          <p:cNvSpPr/>
          <p:nvPr/>
        </p:nvSpPr>
        <p:spPr>
          <a:xfrm>
            <a:off x="3369240" y="1296720"/>
            <a:ext cx="4188960" cy="3381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Calibri"/>
              </a:rPr>
              <a:t>”</a:t>
            </a:r>
            <a:r>
              <a:rPr b="0" lang="en-GB" sz="1800" spc="-1" strike="noStrike">
                <a:solidFill>
                  <a:srgbClr val="000000"/>
                </a:solidFill>
                <a:latin typeface="Calibri"/>
              </a:rPr>
              <a:t>Hunting” strategies: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b="0" lang="en-GB" sz="1800" spc="-1" strike="noStrike">
                <a:solidFill>
                  <a:srgbClr val="000000"/>
                </a:solidFill>
                <a:latin typeface="Calibri"/>
              </a:rPr>
              <a:t>Accelerate differentiation by induced empty niche; </a:t>
            </a:r>
            <a:endParaRPr b="0" lang="en-US" sz="1800" spc="-1" strike="noStrike"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b="0" lang="en-GB" sz="1800" spc="-1" strike="noStrike">
                <a:solidFill>
                  <a:srgbClr val="000000"/>
                </a:solidFill>
                <a:latin typeface="Calibri"/>
              </a:rPr>
              <a:t>E</a:t>
            </a:r>
            <a:r>
              <a:rPr b="0" lang="en-BE" sz="1800" spc="-1" strike="noStrike">
                <a:solidFill>
                  <a:srgbClr val="000000"/>
                </a:solidFill>
                <a:latin typeface="Calibri"/>
              </a:rPr>
              <a:t>nrichment of extra-vasculating cells; </a:t>
            </a:r>
            <a:endParaRPr b="0" lang="en-US" sz="1800" spc="-1" strike="noStrike"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b="0" lang="en-GB" sz="1800" spc="-1" strike="noStrike">
                <a:solidFill>
                  <a:srgbClr val="000000"/>
                </a:solidFill>
                <a:latin typeface="Calibri"/>
              </a:rPr>
              <a:t>B</a:t>
            </a:r>
            <a:r>
              <a:rPr b="0" lang="en-BE" sz="1800" spc="-1" strike="noStrike">
                <a:solidFill>
                  <a:srgbClr val="000000"/>
                </a:solidFill>
                <a:latin typeface="Calibri"/>
              </a:rPr>
              <a:t>arcoding samples from different time points and sequence pooled sample; </a:t>
            </a:r>
            <a:endParaRPr b="0" lang="en-US" sz="1800" spc="-1" strike="noStrike"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b="0" lang="en-GB" sz="1800" spc="-1" strike="noStrike">
                <a:solidFill>
                  <a:srgbClr val="000000"/>
                </a:solidFill>
                <a:latin typeface="Calibri"/>
              </a:rPr>
              <a:t>I</a:t>
            </a:r>
            <a:r>
              <a:rPr b="0" lang="en-BE" sz="1800" spc="-1" strike="noStrike">
                <a:solidFill>
                  <a:srgbClr val="000000"/>
                </a:solidFill>
                <a:latin typeface="Calibri"/>
              </a:rPr>
              <a:t>ncrease sequencing depth by higher cell number and reads per cells. 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11" name="Image 16" descr=""/>
          <p:cNvPicPr/>
          <p:nvPr/>
        </p:nvPicPr>
        <p:blipFill>
          <a:blip r:embed="rId2"/>
          <a:srcRect l="14413" t="13543" r="55510" b="4248"/>
          <a:stretch/>
        </p:blipFill>
        <p:spPr>
          <a:xfrm>
            <a:off x="300600" y="1042920"/>
            <a:ext cx="2534040" cy="3894840"/>
          </a:xfrm>
          <a:prstGeom prst="rect">
            <a:avLst/>
          </a:prstGeom>
          <a:ln>
            <a:noFill/>
          </a:ln>
        </p:spPr>
      </p:pic>
      <p:pic>
        <p:nvPicPr>
          <p:cNvPr id="112" name="Picture 10" descr=""/>
          <p:cNvPicPr/>
          <p:nvPr/>
        </p:nvPicPr>
        <p:blipFill>
          <a:blip r:embed="rId3"/>
          <a:stretch/>
        </p:blipFill>
        <p:spPr>
          <a:xfrm>
            <a:off x="7875000" y="1441440"/>
            <a:ext cx="3920760" cy="3130560"/>
          </a:xfrm>
          <a:prstGeom prst="rect">
            <a:avLst/>
          </a:prstGeom>
          <a:ln>
            <a:noFill/>
          </a:ln>
        </p:spPr>
      </p:pic>
      <p:sp>
        <p:nvSpPr>
          <p:cNvPr id="113" name="CustomShape 3"/>
          <p:cNvSpPr/>
          <p:nvPr/>
        </p:nvSpPr>
        <p:spPr>
          <a:xfrm>
            <a:off x="1215720" y="943560"/>
            <a:ext cx="1299600" cy="531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anchor="ctr">
            <a:normAutofit fontScale="40000"/>
          </a:bodyPr>
          <a:p>
            <a:pPr>
              <a:lnSpc>
                <a:spcPct val="100000"/>
              </a:lnSpc>
            </a:pPr>
            <a:r>
              <a:rPr b="1" lang="en-BE" sz="1800" spc="-1" strike="noStrike">
                <a:solidFill>
                  <a:srgbClr val="000000"/>
                </a:solidFill>
                <a:latin typeface="Calibri"/>
              </a:rPr>
              <a:t>! WANTED !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39" dur="indefinite" restart="never" nodeType="tmRoot">
          <p:childTnLst>
            <p:seq>
              <p:cTn id="40" dur="indefinite" nodeType="mainSeq">
                <p:childTnLst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nodeType="clickEffect" fill="hold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 additive="repl">
                                        <p:cTn id="45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nodeType="clickEffect" fill="hold" presetClass="entr" presetID="5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checkerboard(across)" transition="in">
                                      <p:cBhvr additive="repl">
                                        <p:cTn id="50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extShape 1"/>
          <p:cNvSpPr txBox="1"/>
          <p:nvPr/>
        </p:nvSpPr>
        <p:spPr>
          <a:xfrm>
            <a:off x="465120" y="2361240"/>
            <a:ext cx="10373400" cy="9165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ScRNAseq of empty niche-driven monocyte-IM differentiation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CustomShape 1"/>
          <p:cNvSpPr/>
          <p:nvPr/>
        </p:nvSpPr>
        <p:spPr>
          <a:xfrm>
            <a:off x="2148120" y="371520"/>
            <a:ext cx="57621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3D presentation of all analyzed cells in 3D-UMAP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16" name="Picture 1" descr="hiRes1000_4s_fps100.mp4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r:embed="rId2"/>
              </p:ext>
            </p:extLst>
          </p:nvPr>
        </p:nvPicPr>
        <p:blipFill>
          <a:blip r:embed="rId3"/>
        </p:blipFill>
        <p:spPr>
          <a:xfrm>
            <a:off x="2377440" y="725040"/>
            <a:ext cx="5855760" cy="58557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51" dur="indefinite" restart="never" nodeType="tmRoot">
          <p:childTnLst>
            <p:seq>
              <p:cTn id="52" dur="indefinite" nodeType="mainSeq">
                <p:childTnLst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nodeType="click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>
                                      <p:cBhvr>
                                        <p:cTn id="56" dur="40100" fill="hold"/>
                                        <p:tgtEl>
                                          <p:spTgt spid="1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seq>
              <p:cTn id="57" restart="whenNotActive" nodeType="interactiveSeq" fill="hold">
                <p:stCondLst>
                  <p:cond delay="0" evt="onClick">
                    <p:tgtEl>
                      <p:spTgt spid="116"/>
                    </p:tgtEl>
                  </p:cond>
                </p:stCondLst>
                <p:childTnLst>
                  <p:par>
                    <p:cTn id="58" fill="hold">
                      <p:stCondLst>
                        <p:cond delay="0" evt="onClick">
                          <p:tgtEl>
                            <p:spTgt spid="116"/>
                          </p:tgtEl>
                        </p:cond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nodeType="click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1" dur="1" fill="hold"/>
                                        <p:tgtEl>
                                          <p:spTgt spid="1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" descr=""/>
          <p:cNvPicPr/>
          <p:nvPr/>
        </p:nvPicPr>
        <p:blipFill>
          <a:blip r:embed="rId1"/>
          <a:stretch/>
        </p:blipFill>
        <p:spPr>
          <a:xfrm>
            <a:off x="91440" y="731520"/>
            <a:ext cx="5003280" cy="5577840"/>
          </a:xfrm>
          <a:prstGeom prst="rect">
            <a:avLst/>
          </a:prstGeom>
          <a:ln>
            <a:noFill/>
          </a:ln>
        </p:spPr>
      </p:pic>
      <p:pic>
        <p:nvPicPr>
          <p:cNvPr id="118" name="" descr=""/>
          <p:cNvPicPr/>
          <p:nvPr/>
        </p:nvPicPr>
        <p:blipFill>
          <a:blip r:embed="rId2"/>
          <a:stretch/>
        </p:blipFill>
        <p:spPr>
          <a:xfrm>
            <a:off x="5669280" y="3650400"/>
            <a:ext cx="5852160" cy="2476080"/>
          </a:xfrm>
          <a:prstGeom prst="rect">
            <a:avLst/>
          </a:prstGeom>
          <a:ln>
            <a:noFill/>
          </a:ln>
        </p:spPr>
      </p:pic>
      <p:sp>
        <p:nvSpPr>
          <p:cNvPr id="119" name="CustomShape 1"/>
          <p:cNvSpPr/>
          <p:nvPr/>
        </p:nvSpPr>
        <p:spPr>
          <a:xfrm>
            <a:off x="4933440" y="275400"/>
            <a:ext cx="17416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Cell identities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GIGA_Ulg</Template>
  <TotalTime>13605</TotalTime>
  <Application>LibreOffice/6.4.7.2$Linux_X86_64 LibreOffice_project/40$Build-2</Application>
  <Words>526</Words>
  <Paragraphs>86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2021-10-08T21:10:58Z</dcterms:created>
  <dc:creator>Bai Qiang</dc:creator>
  <dc:description/>
  <dc:language>en-US</dc:language>
  <cp:lastModifiedBy>Qiang BAI</cp:lastModifiedBy>
  <dcterms:modified xsi:type="dcterms:W3CDTF">2021-11-08T14:43:22Z</dcterms:modified>
  <cp:revision>21</cp:revision>
  <dc:subject/>
  <dc:title>Humoral immunity in single-cell resolution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1</vt:i4>
  </property>
  <property fmtid="{D5CDD505-2E9C-101B-9397-08002B2CF9AE}" pid="7" name="Notes">
    <vt:i4>6</vt:i4>
  </property>
  <property fmtid="{D5CDD505-2E9C-101B-9397-08002B2CF9AE}" pid="8" name="PresentationFormat">
    <vt:lpwstr>Widescreen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9</vt:i4>
  </property>
</Properties>
</file>